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8"/>
  </p:notesMasterIdLst>
  <p:sldIdLst>
    <p:sldId id="256" r:id="rId2"/>
    <p:sldId id="257" r:id="rId3"/>
    <p:sldId id="278" r:id="rId4"/>
    <p:sldId id="424" r:id="rId5"/>
    <p:sldId id="425" r:id="rId6"/>
    <p:sldId id="434" r:id="rId7"/>
    <p:sldId id="426" r:id="rId8"/>
    <p:sldId id="427" r:id="rId9"/>
    <p:sldId id="435" r:id="rId10"/>
    <p:sldId id="436" r:id="rId11"/>
    <p:sldId id="437" r:id="rId12"/>
    <p:sldId id="428" r:id="rId13"/>
    <p:sldId id="438" r:id="rId14"/>
    <p:sldId id="429" r:id="rId15"/>
    <p:sldId id="439" r:id="rId16"/>
    <p:sldId id="440" r:id="rId17"/>
    <p:sldId id="441" r:id="rId18"/>
    <p:sldId id="442" r:id="rId19"/>
    <p:sldId id="430" r:id="rId20"/>
    <p:sldId id="443" r:id="rId21"/>
    <p:sldId id="431" r:id="rId22"/>
    <p:sldId id="432" r:id="rId23"/>
    <p:sldId id="380" r:id="rId24"/>
    <p:sldId id="444" r:id="rId25"/>
    <p:sldId id="445" r:id="rId26"/>
    <p:sldId id="451" r:id="rId27"/>
    <p:sldId id="446" r:id="rId28"/>
    <p:sldId id="447" r:id="rId29"/>
    <p:sldId id="452" r:id="rId30"/>
    <p:sldId id="453" r:id="rId31"/>
    <p:sldId id="454" r:id="rId32"/>
    <p:sldId id="449" r:id="rId33"/>
    <p:sldId id="455" r:id="rId34"/>
    <p:sldId id="450" r:id="rId35"/>
    <p:sldId id="456" r:id="rId36"/>
    <p:sldId id="457" r:id="rId37"/>
    <p:sldId id="458" r:id="rId38"/>
    <p:sldId id="459" r:id="rId39"/>
    <p:sldId id="460" r:id="rId40"/>
    <p:sldId id="421" r:id="rId41"/>
    <p:sldId id="461" r:id="rId42"/>
    <p:sldId id="462" r:id="rId43"/>
    <p:sldId id="464" r:id="rId44"/>
    <p:sldId id="466" r:id="rId45"/>
    <p:sldId id="476" r:id="rId46"/>
    <p:sldId id="477" r:id="rId47"/>
    <p:sldId id="478" r:id="rId48"/>
    <p:sldId id="467" r:id="rId49"/>
    <p:sldId id="479" r:id="rId50"/>
    <p:sldId id="480" r:id="rId51"/>
    <p:sldId id="481" r:id="rId52"/>
    <p:sldId id="468" r:id="rId53"/>
    <p:sldId id="482" r:id="rId54"/>
    <p:sldId id="483" r:id="rId55"/>
    <p:sldId id="484" r:id="rId56"/>
    <p:sldId id="469" r:id="rId57"/>
    <p:sldId id="485" r:id="rId58"/>
    <p:sldId id="486" r:id="rId59"/>
    <p:sldId id="487" r:id="rId60"/>
    <p:sldId id="489" r:id="rId61"/>
    <p:sldId id="490" r:id="rId62"/>
    <p:sldId id="470" r:id="rId63"/>
    <p:sldId id="494" r:id="rId64"/>
    <p:sldId id="495" r:id="rId65"/>
    <p:sldId id="496" r:id="rId66"/>
    <p:sldId id="497" r:id="rId67"/>
    <p:sldId id="498" r:id="rId68"/>
    <p:sldId id="499" r:id="rId69"/>
    <p:sldId id="471" r:id="rId70"/>
    <p:sldId id="500" r:id="rId71"/>
    <p:sldId id="501" r:id="rId72"/>
    <p:sldId id="502" r:id="rId73"/>
    <p:sldId id="503" r:id="rId74"/>
    <p:sldId id="504" r:id="rId75"/>
    <p:sldId id="472" r:id="rId76"/>
    <p:sldId id="506" r:id="rId77"/>
    <p:sldId id="508" r:id="rId78"/>
    <p:sldId id="507" r:id="rId79"/>
    <p:sldId id="473" r:id="rId80"/>
    <p:sldId id="505" r:id="rId81"/>
    <p:sldId id="509" r:id="rId82"/>
    <p:sldId id="510" r:id="rId83"/>
    <p:sldId id="511" r:id="rId84"/>
    <p:sldId id="512" r:id="rId85"/>
    <p:sldId id="474" r:id="rId86"/>
    <p:sldId id="513" r:id="rId87"/>
    <p:sldId id="423" r:id="rId88"/>
    <p:sldId id="419" r:id="rId89"/>
    <p:sldId id="514" r:id="rId90"/>
    <p:sldId id="515" r:id="rId91"/>
    <p:sldId id="516" r:id="rId92"/>
    <p:sldId id="517" r:id="rId93"/>
    <p:sldId id="518" r:id="rId94"/>
    <p:sldId id="519" r:id="rId95"/>
    <p:sldId id="520" r:id="rId96"/>
    <p:sldId id="298" r:id="rId97"/>
  </p:sldIdLst>
  <p:sldSz cx="9144000" cy="5143500" type="screen16x9"/>
  <p:notesSz cx="6858000" cy="9144000"/>
  <p:embeddedFontLst>
    <p:embeddedFont>
      <p:font typeface="Roboto"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4"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291368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4434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08090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flutter.dev/docs/development/tools/hot-reloa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eveloper.android.com/studio/projects/#Project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lutter.dev/docs/development/tools/android-stud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lutter.dev/docs/development/tools/hot-reload" TargetMode="External"/><Relationship Id="rId5" Type="http://schemas.openxmlformats.org/officeDocument/2006/relationships/hyperlink" Target="https://flutter.dev/docs/development/tools/devtools" TargetMode="External"/><Relationship Id="rId4" Type="http://schemas.openxmlformats.org/officeDocument/2006/relationships/hyperlink" Target="https://flutter.dev/docs/development/tools/vs-cod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lutter.dev/docs/resources/Flutter-IntelliJ-cheat-sheet-WindowsLinux.pdf" TargetMode="External"/><Relationship Id="rId2" Type="http://schemas.openxmlformats.org/officeDocument/2006/relationships/hyperlink" Target="https://flutter.dev/docs/resources/Flutter-IntelliJ-cheat-sheet-MacOS.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flutter.dev/docs/development/tools/dev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lutter.dev/docs/development/tools/devtools/inspector" TargetMode="External"/><Relationship Id="rId2" Type="http://schemas.openxmlformats.org/officeDocument/2006/relationships/hyperlink" Target="https://code.visualstudio.com/docs/getstarted/userinterface#_command-palette"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code.visualstudio.com/docs/getstarted/userinterface#_command-palett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lutter.dev/docs/development/tools/devtools/vscode" TargetMode="External"/><Relationship Id="rId2" Type="http://schemas.openxmlformats.org/officeDocument/2006/relationships/hyperlink" Target="https://flutter.dev/docs/development/tools/devtools/android-studio" TargetMode="Externa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hyperlink" Target="https://flutter.dev/docs/development/tools/devtools/cl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marketplace.visualstudio.com/items?itemName=Dart-Code.flutter" TargetMode="External"/><Relationship Id="rId2" Type="http://schemas.openxmlformats.org/officeDocument/2006/relationships/hyperlink" Target="https://marketplace.visualstudio.com/items?itemName=Dart-Code.dart-cod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lutter.dev/docs/development/tools/android-studio#not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flutter.dev/docs/testing/build-modes#debu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flutter.dev/docs/development/tools/devtool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flutter.dev/docs/development/tools/devtools/logg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flutter.dev/docs/testing/code-debugging" TargetMode="External"/><Relationship Id="rId2" Type="http://schemas.openxmlformats.org/officeDocument/2006/relationships/hyperlink" Target="https://flutter.dev/docs/testing/code-debugging#logging"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s://dart.dev/platform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flutter.dev/docs/development/tools/hot-reload#limitations" TargetMode="External"/><Relationship Id="rId2" Type="http://schemas.openxmlformats.org/officeDocument/2006/relationships/hyperlink" Target="https://flutter.dev/docs/get-started/edito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news.dartlang.org/2012/02/static-variables-no-longer-have-to-be.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103586"/>
            <a:ext cx="6488500" cy="1510436"/>
          </a:xfrm>
          <a:prstGeom prst="rect">
            <a:avLst/>
          </a:prstGeom>
        </p:spPr>
        <p:txBody>
          <a:bodyPr spcFirstLastPara="1" wrap="square" lIns="91425" tIns="91425" rIns="91425" bIns="91425" anchor="b" anchorCtr="0">
            <a:noAutofit/>
          </a:bodyPr>
          <a:lstStyle/>
          <a:p>
            <a:r>
              <a:rPr lang="en" altLang="zh-CN" dirty="0"/>
              <a:t>Tools &amp; techniques</a:t>
            </a: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5FCB3-8CAA-B648-B7A3-0304BD2A0E6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F334F44-64B9-0E42-9C3B-BBDB7845063F}"/>
              </a:ext>
            </a:extLst>
          </p:cNvPr>
          <p:cNvSpPr>
            <a:spLocks noGrp="1"/>
          </p:cNvSpPr>
          <p:nvPr>
            <p:ph type="body" idx="1"/>
          </p:nvPr>
        </p:nvSpPr>
        <p:spPr/>
        <p:txBody>
          <a:bodyPr/>
          <a:lstStyle/>
          <a:p>
            <a:pPr marL="114300" indent="0">
              <a:buNone/>
            </a:pPr>
            <a:r>
              <a:rPr lang="en" altLang="zh-CN" dirty="0"/>
              <a:t>Run app without breakpoints</a:t>
            </a:r>
          </a:p>
          <a:p>
            <a:pPr marL="571500" indent="-457200">
              <a:buFont typeface="+mj-lt"/>
              <a:buAutoNum type="arabicPeriod"/>
            </a:pPr>
            <a:r>
              <a:rPr lang="en" altLang="zh-CN" dirty="0"/>
              <a:t>Click the </a:t>
            </a:r>
            <a:r>
              <a:rPr lang="en" altLang="zh-CN" b="1" dirty="0"/>
              <a:t>Play icon</a:t>
            </a:r>
            <a:r>
              <a:rPr lang="en" altLang="zh-CN" dirty="0"/>
              <a:t> in the toolbar, or invoke </a:t>
            </a:r>
            <a:r>
              <a:rPr lang="en" altLang="zh-CN" b="1" dirty="0"/>
              <a:t>Run &gt; Run</a:t>
            </a:r>
            <a:r>
              <a:rPr lang="en" altLang="zh-CN" dirty="0"/>
              <a:t>. The bottom </a:t>
            </a:r>
            <a:r>
              <a:rPr lang="en" altLang="zh-CN" b="1" dirty="0"/>
              <a:t>Run</a:t>
            </a:r>
            <a:r>
              <a:rPr lang="en" altLang="zh-CN" dirty="0"/>
              <a:t> pane shows logs output.</a:t>
            </a:r>
          </a:p>
        </p:txBody>
      </p:sp>
    </p:spTree>
    <p:extLst>
      <p:ext uri="{BB962C8B-B14F-4D97-AF65-F5344CB8AC3E}">
        <p14:creationId xmlns:p14="http://schemas.microsoft.com/office/powerpoint/2010/main" val="3392606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68688-FA0C-C842-8AFF-310612EEAE4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178A5C0-B6DC-0C46-9334-DF70054255FD}"/>
              </a:ext>
            </a:extLst>
          </p:cNvPr>
          <p:cNvSpPr>
            <a:spLocks noGrp="1"/>
          </p:cNvSpPr>
          <p:nvPr>
            <p:ph type="body" idx="1"/>
          </p:nvPr>
        </p:nvSpPr>
        <p:spPr/>
        <p:txBody>
          <a:bodyPr/>
          <a:lstStyle/>
          <a:p>
            <a:pPr marL="114300" indent="0">
              <a:buNone/>
            </a:pPr>
            <a:r>
              <a:rPr lang="en" altLang="zh-CN" dirty="0"/>
              <a:t>Run app with breakpoints</a:t>
            </a:r>
          </a:p>
          <a:p>
            <a:pPr marL="571500" indent="-457200">
              <a:buFont typeface="+mj-lt"/>
              <a:buAutoNum type="arabicPeriod"/>
            </a:pPr>
            <a:r>
              <a:rPr lang="en" altLang="zh-CN" dirty="0"/>
              <a:t>If desired, set breakpoints in your source code.</a:t>
            </a:r>
          </a:p>
          <a:p>
            <a:pPr marL="571500" indent="-457200">
              <a:buFont typeface="+mj-lt"/>
              <a:buAutoNum type="arabicPeriod"/>
            </a:pPr>
            <a:r>
              <a:rPr lang="en" altLang="zh-CN" dirty="0"/>
              <a:t>Click the </a:t>
            </a:r>
            <a:r>
              <a:rPr lang="en" altLang="zh-CN" b="1" dirty="0"/>
              <a:t>Debug icon</a:t>
            </a:r>
            <a:r>
              <a:rPr lang="en" altLang="zh-CN" dirty="0"/>
              <a:t> in the toolbar, or invoke </a:t>
            </a:r>
            <a:r>
              <a:rPr lang="en" altLang="zh-CN" b="1" dirty="0"/>
              <a:t>Run &gt; Debug</a:t>
            </a:r>
            <a:r>
              <a:rPr lang="en" altLang="zh-CN" dirty="0"/>
              <a:t>.</a:t>
            </a:r>
          </a:p>
          <a:p>
            <a:pPr lvl="1"/>
            <a:r>
              <a:rPr lang="en" altLang="zh-CN" dirty="0"/>
              <a:t>The bottom </a:t>
            </a:r>
            <a:r>
              <a:rPr lang="en" altLang="zh-CN" b="1" dirty="0"/>
              <a:t>Debugger</a:t>
            </a:r>
            <a:r>
              <a:rPr lang="en" altLang="zh-CN" dirty="0"/>
              <a:t> pane shows Stack Frames and Variables.</a:t>
            </a:r>
          </a:p>
          <a:p>
            <a:pPr lvl="1"/>
            <a:r>
              <a:rPr lang="en" altLang="zh-CN" dirty="0"/>
              <a:t>The bottom </a:t>
            </a:r>
            <a:r>
              <a:rPr lang="en" altLang="zh-CN" b="1" dirty="0"/>
              <a:t>Console</a:t>
            </a:r>
            <a:r>
              <a:rPr lang="en" altLang="zh-CN" dirty="0"/>
              <a:t> pane shows detailed logs output.</a:t>
            </a:r>
          </a:p>
          <a:p>
            <a:pPr lvl="1"/>
            <a:r>
              <a:rPr lang="en" altLang="zh-CN" dirty="0"/>
              <a:t>Debugging is based on a default launch configuration. To customize this, click the drop-down button to the right of the device selector, and select </a:t>
            </a:r>
            <a:r>
              <a:rPr lang="en" altLang="zh-CN" b="1" dirty="0"/>
              <a:t>Edit configuration</a:t>
            </a:r>
            <a:r>
              <a:rPr lang="en" altLang="zh-CN" dirty="0"/>
              <a:t>.</a:t>
            </a:r>
            <a:br>
              <a:rPr lang="en" altLang="zh-CN" dirty="0"/>
            </a:br>
            <a:endParaRPr kumimoji="1" lang="zh-CN" altLang="en-US" dirty="0"/>
          </a:p>
        </p:txBody>
      </p:sp>
    </p:spTree>
    <p:extLst>
      <p:ext uri="{BB962C8B-B14F-4D97-AF65-F5344CB8AC3E}">
        <p14:creationId xmlns:p14="http://schemas.microsoft.com/office/powerpoint/2010/main" val="403556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51424-862B-C74E-B472-C817442820D6}"/>
              </a:ext>
            </a:extLst>
          </p:cNvPr>
          <p:cNvSpPr>
            <a:spLocks noGrp="1"/>
          </p:cNvSpPr>
          <p:nvPr>
            <p:ph type="title"/>
          </p:nvPr>
        </p:nvSpPr>
        <p:spPr/>
        <p:txBody>
          <a:bodyPr/>
          <a:lstStyle/>
          <a:p>
            <a:r>
              <a:rPr lang="en" altLang="zh-CN" dirty="0"/>
              <a:t>Fast edit and refresh development cycle</a:t>
            </a:r>
            <a:endParaRPr kumimoji="1" lang="zh-CN" altLang="en-US" dirty="0"/>
          </a:p>
        </p:txBody>
      </p:sp>
      <p:sp>
        <p:nvSpPr>
          <p:cNvPr id="3" name="文本占位符 2">
            <a:extLst>
              <a:ext uri="{FF2B5EF4-FFF2-40B4-BE49-F238E27FC236}">
                <a16:creationId xmlns:a16="http://schemas.microsoft.com/office/drawing/2014/main" id="{407D60EC-2092-0746-B859-8FE246234C39}"/>
              </a:ext>
            </a:extLst>
          </p:cNvPr>
          <p:cNvSpPr>
            <a:spLocks noGrp="1"/>
          </p:cNvSpPr>
          <p:nvPr>
            <p:ph type="body" idx="1"/>
          </p:nvPr>
        </p:nvSpPr>
        <p:spPr/>
        <p:txBody>
          <a:bodyPr/>
          <a:lstStyle/>
          <a:p>
            <a:r>
              <a:rPr lang="en" altLang="zh-CN" dirty="0"/>
              <a:t>Flutter offers a best-in-class developer cycle enabling you to see the effect of your changes almost instantly with the </a:t>
            </a:r>
            <a:r>
              <a:rPr lang="en" altLang="zh-CN" i="1" dirty="0"/>
              <a:t>Stateful Hot Reload</a:t>
            </a:r>
            <a:r>
              <a:rPr lang="en" altLang="zh-CN" dirty="0"/>
              <a:t> feature. </a:t>
            </a:r>
          </a:p>
          <a:p>
            <a:r>
              <a:rPr lang="en" altLang="zh-CN" dirty="0"/>
              <a:t>See </a:t>
            </a:r>
            <a:r>
              <a:rPr lang="en" altLang="zh-CN" dirty="0">
                <a:hlinkClick r:id="rId2"/>
              </a:rPr>
              <a:t>Hot reload</a:t>
            </a:r>
            <a:r>
              <a:rPr lang="en" altLang="zh-CN" dirty="0"/>
              <a:t> for details.</a:t>
            </a:r>
          </a:p>
        </p:txBody>
      </p:sp>
    </p:spTree>
    <p:extLst>
      <p:ext uri="{BB962C8B-B14F-4D97-AF65-F5344CB8AC3E}">
        <p14:creationId xmlns:p14="http://schemas.microsoft.com/office/powerpoint/2010/main" val="357321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E373B-831D-DF44-B21B-0E050F6C7B4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8D80BD3-AFC9-7A47-9972-012705D15C33}"/>
              </a:ext>
            </a:extLst>
          </p:cNvPr>
          <p:cNvSpPr>
            <a:spLocks noGrp="1"/>
          </p:cNvSpPr>
          <p:nvPr>
            <p:ph type="body" idx="1"/>
          </p:nvPr>
        </p:nvSpPr>
        <p:spPr>
          <a:xfrm>
            <a:off x="311700" y="1229875"/>
            <a:ext cx="3637562" cy="3339000"/>
          </a:xfrm>
        </p:spPr>
        <p:txBody>
          <a:bodyPr/>
          <a:lstStyle/>
          <a:p>
            <a:pPr marL="114300" indent="0">
              <a:buNone/>
            </a:pPr>
            <a:r>
              <a:rPr lang="en" altLang="zh-CN" dirty="0"/>
              <a:t>Show performance data</a:t>
            </a:r>
          </a:p>
          <a:p>
            <a:r>
              <a:rPr lang="en" altLang="zh-CN" dirty="0"/>
              <a:t>To view the performance data, including the widget rebuild information, start the app in </a:t>
            </a:r>
            <a:r>
              <a:rPr lang="en" altLang="zh-CN" b="1" dirty="0"/>
              <a:t>Debug</a:t>
            </a:r>
            <a:r>
              <a:rPr lang="en" altLang="zh-CN" dirty="0"/>
              <a:t> mode, and then open the Performance tool window using </a:t>
            </a:r>
            <a:r>
              <a:rPr lang="en" altLang="zh-CN" b="1" dirty="0"/>
              <a:t>View &gt; Tool Windows &gt; Flutter Performance</a:t>
            </a:r>
            <a:r>
              <a:rPr lang="en" altLang="zh-CN" dirty="0"/>
              <a:t>.</a:t>
            </a:r>
            <a:endParaRPr kumimoji="1" lang="zh-CN" altLang="en-US" dirty="0"/>
          </a:p>
        </p:txBody>
      </p:sp>
      <p:pic>
        <p:nvPicPr>
          <p:cNvPr id="4" name="图片 3">
            <a:extLst>
              <a:ext uri="{FF2B5EF4-FFF2-40B4-BE49-F238E27FC236}">
                <a16:creationId xmlns:a16="http://schemas.microsoft.com/office/drawing/2014/main" id="{132C8933-A89C-F34D-B04A-2679615A2101}"/>
              </a:ext>
            </a:extLst>
          </p:cNvPr>
          <p:cNvPicPr>
            <a:picLocks noChangeAspect="1"/>
          </p:cNvPicPr>
          <p:nvPr/>
        </p:nvPicPr>
        <p:blipFill>
          <a:blip r:embed="rId2"/>
          <a:stretch>
            <a:fillRect/>
          </a:stretch>
        </p:blipFill>
        <p:spPr>
          <a:xfrm>
            <a:off x="4572000" y="1229875"/>
            <a:ext cx="3810000" cy="3136900"/>
          </a:xfrm>
          <a:prstGeom prst="rect">
            <a:avLst/>
          </a:prstGeom>
        </p:spPr>
      </p:pic>
    </p:spTree>
    <p:extLst>
      <p:ext uri="{BB962C8B-B14F-4D97-AF65-F5344CB8AC3E}">
        <p14:creationId xmlns:p14="http://schemas.microsoft.com/office/powerpoint/2010/main" val="510504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D2BD5-FD28-344A-A3CC-FA2848A05FC9}"/>
              </a:ext>
            </a:extLst>
          </p:cNvPr>
          <p:cNvSpPr>
            <a:spLocks noGrp="1"/>
          </p:cNvSpPr>
          <p:nvPr>
            <p:ph type="title"/>
          </p:nvPr>
        </p:nvSpPr>
        <p:spPr/>
        <p:txBody>
          <a:bodyPr/>
          <a:lstStyle/>
          <a:p>
            <a:r>
              <a:rPr lang="en" altLang="zh-CN" dirty="0"/>
              <a:t>Editing tips for Flutter code</a:t>
            </a:r>
            <a:endParaRPr kumimoji="1" lang="zh-CN" altLang="en-US" dirty="0"/>
          </a:p>
        </p:txBody>
      </p:sp>
      <p:sp>
        <p:nvSpPr>
          <p:cNvPr id="3" name="文本占位符 2">
            <a:extLst>
              <a:ext uri="{FF2B5EF4-FFF2-40B4-BE49-F238E27FC236}">
                <a16:creationId xmlns:a16="http://schemas.microsoft.com/office/drawing/2014/main" id="{DD982656-715E-574F-B523-055C683C4630}"/>
              </a:ext>
            </a:extLst>
          </p:cNvPr>
          <p:cNvSpPr>
            <a:spLocks noGrp="1"/>
          </p:cNvSpPr>
          <p:nvPr>
            <p:ph type="body" idx="1"/>
          </p:nvPr>
        </p:nvSpPr>
        <p:spPr/>
        <p:txBody>
          <a:bodyPr/>
          <a:lstStyle/>
          <a:p>
            <a:pPr marL="114300" indent="0">
              <a:buNone/>
            </a:pPr>
            <a:r>
              <a:rPr lang="en" altLang="zh-CN" dirty="0"/>
              <a:t>Assists &amp; quick fixes</a:t>
            </a:r>
          </a:p>
          <a:p>
            <a:r>
              <a:rPr lang="en" altLang="zh-CN" dirty="0"/>
              <a:t>Assists are code changes related to a certain code identifier. </a:t>
            </a:r>
          </a:p>
          <a:p>
            <a:r>
              <a:rPr lang="en" altLang="zh-CN" dirty="0"/>
              <a:t>The assist can be invoked by clicking the lightbulb, or by using the keyboard shortcut (</a:t>
            </a:r>
            <a:r>
              <a:rPr lang="en" altLang="zh-CN" dirty="0" err="1"/>
              <a:t>Alt+Enter</a:t>
            </a:r>
            <a:r>
              <a:rPr lang="en" altLang="zh-CN" dirty="0"/>
              <a:t> on Linux and Windows, </a:t>
            </a:r>
            <a:r>
              <a:rPr lang="en" altLang="zh-CN" dirty="0" err="1"/>
              <a:t>Option+Return</a:t>
            </a:r>
            <a:r>
              <a:rPr lang="en" altLang="zh-CN" dirty="0"/>
              <a:t> on macOS), as illustrated here:</a:t>
            </a:r>
          </a:p>
          <a:p>
            <a:endParaRPr kumimoji="1" lang="zh-CN" altLang="en-US" dirty="0"/>
          </a:p>
        </p:txBody>
      </p:sp>
      <p:pic>
        <p:nvPicPr>
          <p:cNvPr id="5" name="图片 4">
            <a:extLst>
              <a:ext uri="{FF2B5EF4-FFF2-40B4-BE49-F238E27FC236}">
                <a16:creationId xmlns:a16="http://schemas.microsoft.com/office/drawing/2014/main" id="{A6BF6369-80BC-8844-9457-784C6BBC54FB}"/>
              </a:ext>
            </a:extLst>
          </p:cNvPr>
          <p:cNvPicPr>
            <a:picLocks noChangeAspect="1"/>
          </p:cNvPicPr>
          <p:nvPr/>
        </p:nvPicPr>
        <p:blipFill>
          <a:blip r:embed="rId2"/>
          <a:stretch>
            <a:fillRect/>
          </a:stretch>
        </p:blipFill>
        <p:spPr>
          <a:xfrm>
            <a:off x="2648388" y="3399275"/>
            <a:ext cx="3721100" cy="1028700"/>
          </a:xfrm>
          <a:prstGeom prst="rect">
            <a:avLst/>
          </a:prstGeom>
        </p:spPr>
      </p:pic>
    </p:spTree>
    <p:extLst>
      <p:ext uri="{BB962C8B-B14F-4D97-AF65-F5344CB8AC3E}">
        <p14:creationId xmlns:p14="http://schemas.microsoft.com/office/powerpoint/2010/main" val="2344523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BE12D-476C-8E4B-8F82-102606A34BB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3AEE110-E1D8-FC47-80E0-3F878F12F86A}"/>
              </a:ext>
            </a:extLst>
          </p:cNvPr>
          <p:cNvSpPr>
            <a:spLocks noGrp="1"/>
          </p:cNvSpPr>
          <p:nvPr>
            <p:ph type="body" idx="1"/>
          </p:nvPr>
        </p:nvSpPr>
        <p:spPr/>
        <p:txBody>
          <a:bodyPr/>
          <a:lstStyle/>
          <a:p>
            <a:r>
              <a:rPr lang="en" altLang="zh-CN" dirty="0"/>
              <a:t>Wrap with new widget assist: This can be used when you have a widget that you want to wrap in a surrounding widget, for example if you want to wrap a widget in a Row or Column.</a:t>
            </a:r>
          </a:p>
          <a:p>
            <a:r>
              <a:rPr lang="en" altLang="zh-CN" dirty="0"/>
              <a:t>Wrap widget list with new widget assist: Similar to the assist above, but for wrapping an existing list of widgets rather than an individual widget.</a:t>
            </a:r>
          </a:p>
          <a:p>
            <a:r>
              <a:rPr lang="en" altLang="zh-CN" dirty="0"/>
              <a:t>Convert child to children assist: Changes a child argument to a children argument, and wraps the argument value in a list.</a:t>
            </a:r>
          </a:p>
        </p:txBody>
      </p:sp>
    </p:spTree>
    <p:extLst>
      <p:ext uri="{BB962C8B-B14F-4D97-AF65-F5344CB8AC3E}">
        <p14:creationId xmlns:p14="http://schemas.microsoft.com/office/powerpoint/2010/main" val="396487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58585-D620-0F49-951D-DCD11F5057A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26E4C8D-8158-3245-ADAE-40EB0E589EFC}"/>
              </a:ext>
            </a:extLst>
          </p:cNvPr>
          <p:cNvSpPr>
            <a:spLocks noGrp="1"/>
          </p:cNvSpPr>
          <p:nvPr>
            <p:ph type="body" idx="1"/>
          </p:nvPr>
        </p:nvSpPr>
        <p:spPr/>
        <p:txBody>
          <a:bodyPr/>
          <a:lstStyle/>
          <a:p>
            <a:pPr marL="114300" indent="0">
              <a:buNone/>
            </a:pPr>
            <a:r>
              <a:rPr lang="en" altLang="zh-CN" dirty="0"/>
              <a:t>Live templates</a:t>
            </a:r>
          </a:p>
          <a:p>
            <a:r>
              <a:rPr lang="en" altLang="zh-CN" dirty="0"/>
              <a:t>Live templates can be used to speed up entering typical code structures. They are invoked by typing their prefix, and then selecting it in the code completion window:</a:t>
            </a:r>
          </a:p>
          <a:p>
            <a:endParaRPr kumimoji="1" lang="zh-CN" altLang="en-US" dirty="0"/>
          </a:p>
        </p:txBody>
      </p:sp>
      <p:pic>
        <p:nvPicPr>
          <p:cNvPr id="5" name="图片 4">
            <a:extLst>
              <a:ext uri="{FF2B5EF4-FFF2-40B4-BE49-F238E27FC236}">
                <a16:creationId xmlns:a16="http://schemas.microsoft.com/office/drawing/2014/main" id="{17E8E492-12FA-5C47-BF8F-29F63E47BA87}"/>
              </a:ext>
            </a:extLst>
          </p:cNvPr>
          <p:cNvPicPr>
            <a:picLocks noChangeAspect="1"/>
          </p:cNvPicPr>
          <p:nvPr/>
        </p:nvPicPr>
        <p:blipFill>
          <a:blip r:embed="rId2"/>
          <a:stretch>
            <a:fillRect/>
          </a:stretch>
        </p:blipFill>
        <p:spPr>
          <a:xfrm>
            <a:off x="2508469" y="2973552"/>
            <a:ext cx="3606800" cy="1435100"/>
          </a:xfrm>
          <a:prstGeom prst="rect">
            <a:avLst/>
          </a:prstGeom>
        </p:spPr>
      </p:pic>
    </p:spTree>
    <p:extLst>
      <p:ext uri="{BB962C8B-B14F-4D97-AF65-F5344CB8AC3E}">
        <p14:creationId xmlns:p14="http://schemas.microsoft.com/office/powerpoint/2010/main" val="286592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611F3-F2B4-D840-8DD1-74C2630D591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2E820E6-8488-7C49-945D-8CC695251CF6}"/>
              </a:ext>
            </a:extLst>
          </p:cNvPr>
          <p:cNvSpPr>
            <a:spLocks noGrp="1"/>
          </p:cNvSpPr>
          <p:nvPr>
            <p:ph type="body" idx="1"/>
          </p:nvPr>
        </p:nvSpPr>
        <p:spPr/>
        <p:txBody>
          <a:bodyPr/>
          <a:lstStyle/>
          <a:p>
            <a:r>
              <a:rPr lang="en" altLang="zh-CN" dirty="0"/>
              <a:t>The Flutter plugin includes the following templates:</a:t>
            </a:r>
          </a:p>
          <a:p>
            <a:pPr lvl="1"/>
            <a:r>
              <a:rPr lang="en" altLang="zh-CN" dirty="0"/>
              <a:t>Prefix </a:t>
            </a:r>
            <a:r>
              <a:rPr lang="en" altLang="zh-CN" dirty="0" err="1"/>
              <a:t>stless</a:t>
            </a:r>
            <a:r>
              <a:rPr lang="en" altLang="zh-CN" dirty="0"/>
              <a:t>: Create a new subclass of </a:t>
            </a:r>
            <a:r>
              <a:rPr lang="en" altLang="zh-CN" dirty="0" err="1"/>
              <a:t>StatelessWidget</a:t>
            </a:r>
            <a:r>
              <a:rPr lang="en" altLang="zh-CN" dirty="0"/>
              <a:t>.</a:t>
            </a:r>
          </a:p>
          <a:p>
            <a:pPr lvl="1"/>
            <a:r>
              <a:rPr lang="en" altLang="zh-CN" dirty="0"/>
              <a:t>Prefix </a:t>
            </a:r>
            <a:r>
              <a:rPr lang="en" altLang="zh-CN" dirty="0" err="1"/>
              <a:t>stful</a:t>
            </a:r>
            <a:r>
              <a:rPr lang="en" altLang="zh-CN" dirty="0"/>
              <a:t>: Create a new subclass of </a:t>
            </a:r>
            <a:r>
              <a:rPr lang="en" altLang="zh-CN" dirty="0" err="1"/>
              <a:t>StatefulWidget</a:t>
            </a:r>
            <a:r>
              <a:rPr lang="en" altLang="zh-CN" dirty="0"/>
              <a:t> and its associated State subclass.</a:t>
            </a:r>
          </a:p>
          <a:p>
            <a:pPr lvl="1"/>
            <a:r>
              <a:rPr lang="en" altLang="zh-CN" dirty="0"/>
              <a:t>Prefix </a:t>
            </a:r>
            <a:r>
              <a:rPr lang="en" altLang="zh-CN" dirty="0" err="1"/>
              <a:t>stanim</a:t>
            </a:r>
            <a:r>
              <a:rPr lang="en" altLang="zh-CN" dirty="0"/>
              <a:t>: Create a new subclass of </a:t>
            </a:r>
            <a:r>
              <a:rPr lang="en" altLang="zh-CN" dirty="0" err="1"/>
              <a:t>StatefulWidget</a:t>
            </a:r>
            <a:r>
              <a:rPr lang="en" altLang="zh-CN" dirty="0"/>
              <a:t> and its associated State subclass, including a field initialized with an </a:t>
            </a:r>
            <a:r>
              <a:rPr lang="en" altLang="zh-CN" dirty="0" err="1"/>
              <a:t>AnimationController</a:t>
            </a:r>
            <a:r>
              <a:rPr lang="en" altLang="zh-CN" dirty="0"/>
              <a:t>.</a:t>
            </a:r>
          </a:p>
          <a:p>
            <a:r>
              <a:rPr lang="en" altLang="zh-CN" dirty="0"/>
              <a:t>You can also define custom templates in </a:t>
            </a:r>
            <a:r>
              <a:rPr lang="en" altLang="zh-CN" b="1" dirty="0"/>
              <a:t>Settings &gt; Editor &gt; Live Templates</a:t>
            </a:r>
            <a:r>
              <a:rPr lang="en" altLang="zh-CN" dirty="0"/>
              <a:t>.</a:t>
            </a:r>
          </a:p>
        </p:txBody>
      </p:sp>
    </p:spTree>
    <p:extLst>
      <p:ext uri="{BB962C8B-B14F-4D97-AF65-F5344CB8AC3E}">
        <p14:creationId xmlns:p14="http://schemas.microsoft.com/office/powerpoint/2010/main" val="80034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CC088-36C4-C04F-B354-47BCA4DADBE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6CA9635-FD87-7F47-880E-C560EEC0D0BD}"/>
              </a:ext>
            </a:extLst>
          </p:cNvPr>
          <p:cNvSpPr>
            <a:spLocks noGrp="1"/>
          </p:cNvSpPr>
          <p:nvPr>
            <p:ph type="body" idx="1"/>
          </p:nvPr>
        </p:nvSpPr>
        <p:spPr>
          <a:xfrm>
            <a:off x="311700" y="1229875"/>
            <a:ext cx="3858279" cy="3339000"/>
          </a:xfrm>
        </p:spPr>
        <p:txBody>
          <a:bodyPr/>
          <a:lstStyle/>
          <a:p>
            <a:pPr marL="114300" indent="0">
              <a:buNone/>
            </a:pPr>
            <a:r>
              <a:rPr lang="en" altLang="zh-CN" dirty="0"/>
              <a:t>Keyboard shortcuts</a:t>
            </a:r>
          </a:p>
          <a:p>
            <a:r>
              <a:rPr lang="en" altLang="zh-CN" b="1" dirty="0"/>
              <a:t>Hot reload</a:t>
            </a:r>
            <a:endParaRPr lang="en" altLang="zh-CN" dirty="0"/>
          </a:p>
          <a:p>
            <a:pPr lvl="1"/>
            <a:r>
              <a:rPr lang="en" altLang="zh-CN" dirty="0"/>
              <a:t>On Linux (keymap </a:t>
            </a:r>
            <a:r>
              <a:rPr lang="en" altLang="zh-CN" i="1" dirty="0"/>
              <a:t>Default for </a:t>
            </a:r>
            <a:r>
              <a:rPr lang="en" altLang="zh-CN" i="1" dirty="0" err="1"/>
              <a:t>XWin</a:t>
            </a:r>
            <a:r>
              <a:rPr lang="en" altLang="zh-CN" dirty="0"/>
              <a:t>) and Windows the keyboard shortcuts are </a:t>
            </a:r>
            <a:r>
              <a:rPr lang="en" altLang="zh-CN" dirty="0" err="1"/>
              <a:t>Controle+Alt</a:t>
            </a:r>
            <a:r>
              <a:rPr lang="en" altLang="zh-CN" dirty="0"/>
              <a:t>+; and </a:t>
            </a:r>
            <a:r>
              <a:rPr lang="en" altLang="zh-CN" dirty="0" err="1"/>
              <a:t>Control+Backslash</a:t>
            </a:r>
            <a:r>
              <a:rPr lang="en" altLang="zh-CN" dirty="0"/>
              <a:t>.</a:t>
            </a:r>
          </a:p>
          <a:p>
            <a:pPr lvl="1"/>
            <a:r>
              <a:rPr lang="en" altLang="zh-CN" dirty="0"/>
              <a:t>On macOS (keymap </a:t>
            </a:r>
            <a:r>
              <a:rPr lang="en" altLang="zh-CN" i="1" dirty="0"/>
              <a:t>Mac OS X 10.5+ copy</a:t>
            </a:r>
            <a:r>
              <a:rPr lang="en" altLang="zh-CN" dirty="0"/>
              <a:t>) the keyboard shortcuts are </a:t>
            </a:r>
            <a:r>
              <a:rPr lang="en" altLang="zh-CN" dirty="0" err="1"/>
              <a:t>Command+Option</a:t>
            </a:r>
            <a:r>
              <a:rPr lang="en" altLang="zh-CN" dirty="0"/>
              <a:t> and </a:t>
            </a:r>
            <a:r>
              <a:rPr lang="en" altLang="zh-CN" dirty="0" err="1"/>
              <a:t>Command+Backslash</a:t>
            </a:r>
            <a:r>
              <a:rPr lang="en" altLang="zh-CN" dirty="0"/>
              <a:t>.</a:t>
            </a:r>
          </a:p>
          <a:p>
            <a:endParaRPr kumimoji="1" lang="zh-CN" altLang="en-US" dirty="0"/>
          </a:p>
        </p:txBody>
      </p:sp>
      <p:pic>
        <p:nvPicPr>
          <p:cNvPr id="4" name="图片 3">
            <a:extLst>
              <a:ext uri="{FF2B5EF4-FFF2-40B4-BE49-F238E27FC236}">
                <a16:creationId xmlns:a16="http://schemas.microsoft.com/office/drawing/2014/main" id="{CDE90401-A09F-C94F-A5C4-63F8F83996A2}"/>
              </a:ext>
            </a:extLst>
          </p:cNvPr>
          <p:cNvPicPr>
            <a:picLocks noChangeAspect="1"/>
          </p:cNvPicPr>
          <p:nvPr/>
        </p:nvPicPr>
        <p:blipFill>
          <a:blip r:embed="rId2"/>
          <a:stretch>
            <a:fillRect/>
          </a:stretch>
        </p:blipFill>
        <p:spPr>
          <a:xfrm>
            <a:off x="4637689" y="1635725"/>
            <a:ext cx="3810000" cy="2527300"/>
          </a:xfrm>
          <a:prstGeom prst="rect">
            <a:avLst/>
          </a:prstGeom>
        </p:spPr>
      </p:pic>
    </p:spTree>
    <p:extLst>
      <p:ext uri="{BB962C8B-B14F-4D97-AF65-F5344CB8AC3E}">
        <p14:creationId xmlns:p14="http://schemas.microsoft.com/office/powerpoint/2010/main" val="256071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63103-7C43-834D-9360-CB9052198930}"/>
              </a:ext>
            </a:extLst>
          </p:cNvPr>
          <p:cNvSpPr>
            <a:spLocks noGrp="1"/>
          </p:cNvSpPr>
          <p:nvPr>
            <p:ph type="title"/>
          </p:nvPr>
        </p:nvSpPr>
        <p:spPr/>
        <p:txBody>
          <a:bodyPr/>
          <a:lstStyle/>
          <a:p>
            <a:r>
              <a:rPr lang="en" altLang="zh-CN" dirty="0"/>
              <a:t>Editing Android code in Android Studio</a:t>
            </a:r>
            <a:endParaRPr kumimoji="1" lang="zh-CN" altLang="en-US" dirty="0"/>
          </a:p>
        </p:txBody>
      </p:sp>
      <p:sp>
        <p:nvSpPr>
          <p:cNvPr id="3" name="文本占位符 2">
            <a:extLst>
              <a:ext uri="{FF2B5EF4-FFF2-40B4-BE49-F238E27FC236}">
                <a16:creationId xmlns:a16="http://schemas.microsoft.com/office/drawing/2014/main" id="{1F963D3C-7C2E-E040-8A87-39AB0BC6C3AA}"/>
              </a:ext>
            </a:extLst>
          </p:cNvPr>
          <p:cNvSpPr>
            <a:spLocks noGrp="1"/>
          </p:cNvSpPr>
          <p:nvPr>
            <p:ph type="body" idx="1"/>
          </p:nvPr>
        </p:nvSpPr>
        <p:spPr/>
        <p:txBody>
          <a:bodyPr/>
          <a:lstStyle/>
          <a:p>
            <a:pPr marL="114300" indent="0">
              <a:buNone/>
            </a:pPr>
            <a:r>
              <a:rPr lang="en" altLang="zh-CN" dirty="0"/>
              <a:t>If you already have the entire project opened as a Flutter app in Android Studio, there are two equivalent ways to open the Android files on their own for editing in the IDE.</a:t>
            </a:r>
          </a:p>
          <a:p>
            <a:r>
              <a:rPr lang="en" altLang="zh-CN" dirty="0"/>
              <a:t>In the </a:t>
            </a:r>
            <a:r>
              <a:rPr lang="en" altLang="zh-CN" dirty="0">
                <a:hlinkClick r:id="rId2"/>
              </a:rPr>
              <a:t>“project view”</a:t>
            </a:r>
            <a:r>
              <a:rPr lang="en" altLang="zh-CN" dirty="0"/>
              <a:t>, you should see a subdirectory immediately under the root of your flutter app named android. Right click on it, then select </a:t>
            </a:r>
            <a:r>
              <a:rPr lang="en" altLang="zh-CN" b="1" dirty="0"/>
              <a:t>Flutter &gt; Open Android module in Android Studio</a:t>
            </a:r>
            <a:r>
              <a:rPr lang="en" altLang="zh-CN" dirty="0"/>
              <a:t>.</a:t>
            </a:r>
          </a:p>
          <a:p>
            <a:r>
              <a:rPr lang="en" altLang="zh-CN" dirty="0"/>
              <a:t>OR, you can open any of the files under the android subdirectory for editing. You should then see a “Flutter commands” banner at the top of the editor with a link labeled </a:t>
            </a:r>
            <a:r>
              <a:rPr lang="en" altLang="zh-CN" b="1" dirty="0"/>
              <a:t>Open for Editing in Android Studio</a:t>
            </a:r>
            <a:r>
              <a:rPr lang="en" altLang="zh-CN" dirty="0"/>
              <a:t>. Click that link.</a:t>
            </a:r>
          </a:p>
        </p:txBody>
      </p:sp>
    </p:spTree>
    <p:extLst>
      <p:ext uri="{BB962C8B-B14F-4D97-AF65-F5344CB8AC3E}">
        <p14:creationId xmlns:p14="http://schemas.microsoft.com/office/powerpoint/2010/main" val="361754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dirty="0">
                <a:hlinkClick r:id="rId3"/>
              </a:rPr>
              <a:t>Android Studio &amp; IntelliJ</a:t>
            </a:r>
            <a:endParaRPr lang="en" altLang="zh-CN" dirty="0"/>
          </a:p>
          <a:p>
            <a:r>
              <a:rPr lang="en" altLang="zh-CN" dirty="0">
                <a:hlinkClick r:id="rId4"/>
              </a:rPr>
              <a:t>Visual Studio Code</a:t>
            </a:r>
            <a:endParaRPr lang="en" altLang="zh-CN" dirty="0"/>
          </a:p>
          <a:p>
            <a:r>
              <a:rPr lang="en" altLang="zh-CN" dirty="0">
                <a:hlinkClick r:id="rId5"/>
              </a:rPr>
              <a:t>DevTools</a:t>
            </a:r>
            <a:endParaRPr lang="en" altLang="zh-CN" dirty="0"/>
          </a:p>
          <a:p>
            <a:r>
              <a:rPr lang="en" altLang="zh-CN" dirty="0">
                <a:hlinkClick r:id="rId6"/>
              </a:rPr>
              <a:t>Hot reload</a:t>
            </a:r>
            <a:endParaRPr lang="e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0A96B-6838-E44C-8780-A59366F3BBC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6D1A32E-2805-294A-AFE1-BB5087BDA7D1}"/>
              </a:ext>
            </a:extLst>
          </p:cNvPr>
          <p:cNvSpPr>
            <a:spLocks noGrp="1"/>
          </p:cNvSpPr>
          <p:nvPr>
            <p:ph type="body" idx="1"/>
          </p:nvPr>
        </p:nvSpPr>
        <p:spPr/>
        <p:txBody>
          <a:bodyPr/>
          <a:lstStyle/>
          <a:p>
            <a:pPr marL="114300" indent="0">
              <a:buNone/>
            </a:pPr>
            <a:r>
              <a:rPr lang="en" altLang="zh-CN" dirty="0"/>
              <a:t>If you don’t already have the Flutter project opened in Android studio, you can open the Android files as their own project from the start:</a:t>
            </a:r>
          </a:p>
          <a:p>
            <a:r>
              <a:rPr lang="en" altLang="zh-CN" dirty="0"/>
              <a:t>Click </a:t>
            </a:r>
            <a:r>
              <a:rPr lang="en" altLang="zh-CN" b="1" dirty="0"/>
              <a:t>Open an existing Android Studio Project</a:t>
            </a:r>
            <a:r>
              <a:rPr lang="en" altLang="zh-CN" dirty="0"/>
              <a:t> on the Welcome splash screen, or </a:t>
            </a:r>
            <a:r>
              <a:rPr lang="en" altLang="zh-CN" b="1" dirty="0"/>
              <a:t>File &gt; Open</a:t>
            </a:r>
            <a:r>
              <a:rPr lang="en" altLang="zh-CN" dirty="0"/>
              <a:t> if Android Studio is already open.</a:t>
            </a:r>
          </a:p>
          <a:p>
            <a:r>
              <a:rPr lang="en" altLang="zh-CN" dirty="0"/>
              <a:t>Open the android subdirectory immediately under the flutter app root. For example if the project is called </a:t>
            </a:r>
            <a:r>
              <a:rPr lang="en" altLang="zh-CN" dirty="0" err="1"/>
              <a:t>flutter_app</a:t>
            </a:r>
            <a:r>
              <a:rPr lang="en" altLang="zh-CN" dirty="0"/>
              <a:t>, open </a:t>
            </a:r>
            <a:r>
              <a:rPr lang="en" altLang="zh-CN" dirty="0" err="1"/>
              <a:t>flutter_app</a:t>
            </a:r>
            <a:r>
              <a:rPr lang="en" altLang="zh-CN" dirty="0"/>
              <a:t>/android.</a:t>
            </a:r>
          </a:p>
        </p:txBody>
      </p:sp>
    </p:spTree>
    <p:extLst>
      <p:ext uri="{BB962C8B-B14F-4D97-AF65-F5344CB8AC3E}">
        <p14:creationId xmlns:p14="http://schemas.microsoft.com/office/powerpoint/2010/main" val="47134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36123-2355-174F-9E52-64E0D4560C5C}"/>
              </a:ext>
            </a:extLst>
          </p:cNvPr>
          <p:cNvSpPr>
            <a:spLocks noGrp="1"/>
          </p:cNvSpPr>
          <p:nvPr>
            <p:ph type="title"/>
          </p:nvPr>
        </p:nvSpPr>
        <p:spPr/>
        <p:txBody>
          <a:bodyPr/>
          <a:lstStyle/>
          <a:p>
            <a:r>
              <a:rPr lang="en" altLang="zh-CN" dirty="0"/>
              <a:t>Editing Android code in IntelliJ IDEA</a:t>
            </a:r>
            <a:endParaRPr kumimoji="1" lang="zh-CN" altLang="en-US" dirty="0"/>
          </a:p>
        </p:txBody>
      </p:sp>
      <p:sp>
        <p:nvSpPr>
          <p:cNvPr id="3" name="文本占位符 2">
            <a:extLst>
              <a:ext uri="{FF2B5EF4-FFF2-40B4-BE49-F238E27FC236}">
                <a16:creationId xmlns:a16="http://schemas.microsoft.com/office/drawing/2014/main" id="{1A35C984-387A-9E47-BAEE-1CBDABE9B698}"/>
              </a:ext>
            </a:extLst>
          </p:cNvPr>
          <p:cNvSpPr>
            <a:spLocks noGrp="1"/>
          </p:cNvSpPr>
          <p:nvPr>
            <p:ph type="body" idx="1"/>
          </p:nvPr>
        </p:nvSpPr>
        <p:spPr/>
        <p:txBody>
          <a:bodyPr/>
          <a:lstStyle/>
          <a:p>
            <a:pPr marL="114300" indent="0">
              <a:buNone/>
            </a:pPr>
            <a:r>
              <a:rPr lang="en" altLang="zh-CN" sz="1800" dirty="0"/>
              <a:t>To enable editing of Android code in IntelliJ IDEA, you need to configure the location of the Android SDK:</a:t>
            </a:r>
          </a:p>
          <a:p>
            <a:r>
              <a:rPr lang="en" altLang="zh-CN" sz="1800" dirty="0"/>
              <a:t>In </a:t>
            </a:r>
            <a:r>
              <a:rPr lang="en" altLang="zh-CN" sz="1800" b="1" dirty="0"/>
              <a:t>Preferences &gt; Plugins</a:t>
            </a:r>
            <a:r>
              <a:rPr lang="en" altLang="zh-CN" sz="1800" dirty="0"/>
              <a:t>, enable </a:t>
            </a:r>
            <a:r>
              <a:rPr lang="en" altLang="zh-CN" sz="1800" b="1" dirty="0"/>
              <a:t>Android Support</a:t>
            </a:r>
            <a:r>
              <a:rPr lang="en" altLang="zh-CN" sz="1800" dirty="0"/>
              <a:t> if you haven’t already.</a:t>
            </a:r>
          </a:p>
          <a:p>
            <a:r>
              <a:rPr lang="en" altLang="zh-CN" sz="1800" dirty="0"/>
              <a:t>Right-click the </a:t>
            </a:r>
            <a:r>
              <a:rPr lang="en" altLang="zh-CN" sz="1800" b="1" dirty="0"/>
              <a:t>android</a:t>
            </a:r>
            <a:r>
              <a:rPr lang="en" altLang="zh-CN" sz="1800" dirty="0"/>
              <a:t> folder in the Project view, and select </a:t>
            </a:r>
            <a:r>
              <a:rPr lang="en" altLang="zh-CN" sz="1800" b="1" dirty="0"/>
              <a:t>Open Module Settings</a:t>
            </a:r>
            <a:r>
              <a:rPr lang="en" altLang="zh-CN" sz="1800" dirty="0"/>
              <a:t>.</a:t>
            </a:r>
          </a:p>
          <a:p>
            <a:r>
              <a:rPr lang="en" altLang="zh-CN" sz="1800" dirty="0"/>
              <a:t>In the </a:t>
            </a:r>
            <a:r>
              <a:rPr lang="en" altLang="zh-CN" sz="1800" b="1" dirty="0"/>
              <a:t>Sources</a:t>
            </a:r>
            <a:r>
              <a:rPr lang="en" altLang="zh-CN" sz="1800" dirty="0"/>
              <a:t> tab, locate the </a:t>
            </a:r>
            <a:r>
              <a:rPr lang="en" altLang="zh-CN" sz="1800" b="1" dirty="0"/>
              <a:t>Language level</a:t>
            </a:r>
            <a:r>
              <a:rPr lang="en" altLang="zh-CN" sz="1800" dirty="0"/>
              <a:t> field, and select level 8 or later.</a:t>
            </a:r>
          </a:p>
          <a:p>
            <a:r>
              <a:rPr lang="en" altLang="zh-CN" sz="1800" dirty="0"/>
              <a:t>In the </a:t>
            </a:r>
            <a:r>
              <a:rPr lang="en" altLang="zh-CN" sz="1800" b="1" dirty="0"/>
              <a:t>Dependencies</a:t>
            </a:r>
            <a:r>
              <a:rPr lang="en" altLang="zh-CN" sz="1800" dirty="0"/>
              <a:t> tab, locate the </a:t>
            </a:r>
            <a:r>
              <a:rPr lang="en" altLang="zh-CN" sz="1800" b="1" dirty="0"/>
              <a:t>Module SDK</a:t>
            </a:r>
            <a:r>
              <a:rPr lang="en" altLang="zh-CN" sz="1800" dirty="0"/>
              <a:t> field, and select an Android SDK. If no SDK is listed, click </a:t>
            </a:r>
            <a:r>
              <a:rPr lang="en" altLang="zh-CN" sz="1800" b="1" dirty="0"/>
              <a:t>New</a:t>
            </a:r>
            <a:r>
              <a:rPr lang="en" altLang="zh-CN" sz="1800" dirty="0"/>
              <a:t> and specify the location of the Android SDK. Make sure to select an Android SDK matching the one used by Flutter (as reported by flutter doctor).</a:t>
            </a:r>
          </a:p>
          <a:p>
            <a:r>
              <a:rPr lang="en" altLang="zh-CN" sz="1800" dirty="0"/>
              <a:t>Click </a:t>
            </a:r>
            <a:r>
              <a:rPr lang="en" altLang="zh-CN" sz="1800" b="1" dirty="0"/>
              <a:t>OK</a:t>
            </a:r>
            <a:r>
              <a:rPr lang="en" altLang="zh-CN" sz="1800" dirty="0"/>
              <a:t>.</a:t>
            </a:r>
          </a:p>
        </p:txBody>
      </p:sp>
    </p:spTree>
    <p:extLst>
      <p:ext uri="{BB962C8B-B14F-4D97-AF65-F5344CB8AC3E}">
        <p14:creationId xmlns:p14="http://schemas.microsoft.com/office/powerpoint/2010/main" val="3493309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20034-F9DD-EA42-8A62-9373765C551F}"/>
              </a:ext>
            </a:extLst>
          </p:cNvPr>
          <p:cNvSpPr>
            <a:spLocks noGrp="1"/>
          </p:cNvSpPr>
          <p:nvPr>
            <p:ph type="title"/>
          </p:nvPr>
        </p:nvSpPr>
        <p:spPr/>
        <p:txBody>
          <a:bodyPr/>
          <a:lstStyle/>
          <a:p>
            <a:r>
              <a:rPr lang="en" altLang="zh-CN" dirty="0"/>
              <a:t>Tips and tricks</a:t>
            </a:r>
            <a:endParaRPr kumimoji="1" lang="zh-CN" altLang="en-US" dirty="0"/>
          </a:p>
        </p:txBody>
      </p:sp>
      <p:sp>
        <p:nvSpPr>
          <p:cNvPr id="3" name="文本占位符 2">
            <a:extLst>
              <a:ext uri="{FF2B5EF4-FFF2-40B4-BE49-F238E27FC236}">
                <a16:creationId xmlns:a16="http://schemas.microsoft.com/office/drawing/2014/main" id="{A6E87B8D-8462-2245-BCD6-279DE4279D6D}"/>
              </a:ext>
            </a:extLst>
          </p:cNvPr>
          <p:cNvSpPr>
            <a:spLocks noGrp="1"/>
          </p:cNvSpPr>
          <p:nvPr>
            <p:ph type="body" idx="1"/>
          </p:nvPr>
        </p:nvSpPr>
        <p:spPr/>
        <p:txBody>
          <a:bodyPr/>
          <a:lstStyle/>
          <a:p>
            <a:r>
              <a:rPr lang="en" altLang="zh-CN" u="sng" dirty="0">
                <a:hlinkClick r:id="rId2"/>
              </a:rPr>
              <a:t>Flutter IDE cheat sheet, MacOS version</a:t>
            </a:r>
            <a:endParaRPr lang="en" altLang="zh-CN" dirty="0"/>
          </a:p>
          <a:p>
            <a:r>
              <a:rPr lang="en" altLang="zh-CN" dirty="0">
                <a:hlinkClick r:id="rId3"/>
              </a:rPr>
              <a:t>Flutter IDE cheat sheet, Windows &amp; Linux version</a:t>
            </a:r>
            <a:endParaRPr lang="en" altLang="zh-CN" dirty="0"/>
          </a:p>
        </p:txBody>
      </p:sp>
    </p:spTree>
    <p:extLst>
      <p:ext uri="{BB962C8B-B14F-4D97-AF65-F5344CB8AC3E}">
        <p14:creationId xmlns:p14="http://schemas.microsoft.com/office/powerpoint/2010/main" val="814759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Visual Studio Code</a:t>
            </a:r>
          </a:p>
        </p:txBody>
      </p:sp>
    </p:spTree>
    <p:extLst>
      <p:ext uri="{BB962C8B-B14F-4D97-AF65-F5344CB8AC3E}">
        <p14:creationId xmlns:p14="http://schemas.microsoft.com/office/powerpoint/2010/main" val="2333316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20034-F9DD-EA42-8A62-9373765C551F}"/>
              </a:ext>
            </a:extLst>
          </p:cNvPr>
          <p:cNvSpPr>
            <a:spLocks noGrp="1"/>
          </p:cNvSpPr>
          <p:nvPr>
            <p:ph type="title"/>
          </p:nvPr>
        </p:nvSpPr>
        <p:spPr/>
        <p:txBody>
          <a:bodyPr/>
          <a:lstStyle/>
          <a:p>
            <a:r>
              <a:rPr lang="en" altLang="zh-CN" dirty="0"/>
              <a:t>Installation and setup</a:t>
            </a:r>
          </a:p>
        </p:txBody>
      </p:sp>
      <p:sp>
        <p:nvSpPr>
          <p:cNvPr id="3" name="文本占位符 2">
            <a:extLst>
              <a:ext uri="{FF2B5EF4-FFF2-40B4-BE49-F238E27FC236}">
                <a16:creationId xmlns:a16="http://schemas.microsoft.com/office/drawing/2014/main" id="{A6E87B8D-8462-2245-BCD6-279DE4279D6D}"/>
              </a:ext>
            </a:extLst>
          </p:cNvPr>
          <p:cNvSpPr>
            <a:spLocks noGrp="1"/>
          </p:cNvSpPr>
          <p:nvPr>
            <p:ph type="body" idx="1"/>
          </p:nvPr>
        </p:nvSpPr>
        <p:spPr/>
        <p:txBody>
          <a:bodyPr/>
          <a:lstStyle/>
          <a:p>
            <a:pPr marL="114300" indent="0">
              <a:buNone/>
            </a:pPr>
            <a:r>
              <a:rPr lang="en" altLang="zh-CN" dirty="0"/>
              <a:t>Updating the extension</a:t>
            </a:r>
          </a:p>
          <a:p>
            <a:r>
              <a:rPr lang="en" altLang="zh-CN" dirty="0"/>
              <a:t>By default, VS Code automatically updates extensions when updates are available.</a:t>
            </a:r>
          </a:p>
          <a:p>
            <a:r>
              <a:rPr lang="en" altLang="zh-CN" dirty="0"/>
              <a:t>To install updates manually:</a:t>
            </a:r>
          </a:p>
          <a:p>
            <a:pPr lvl="1"/>
            <a:r>
              <a:rPr lang="en" altLang="zh-CN" dirty="0"/>
              <a:t>Click the Extensions button in the Side Bar.</a:t>
            </a:r>
          </a:p>
          <a:p>
            <a:pPr lvl="1"/>
            <a:r>
              <a:rPr lang="en" altLang="zh-CN" dirty="0"/>
              <a:t>If the Flutter extension is shown with an available update, click the update button and then the reload button.</a:t>
            </a:r>
          </a:p>
          <a:p>
            <a:pPr lvl="1"/>
            <a:r>
              <a:rPr lang="en" altLang="zh-CN" dirty="0"/>
              <a:t>Restart VS Code.</a:t>
            </a:r>
            <a:br>
              <a:rPr lang="en" altLang="zh-CN" dirty="0"/>
            </a:br>
            <a:endParaRPr lang="en" altLang="zh-CN" dirty="0"/>
          </a:p>
        </p:txBody>
      </p:sp>
    </p:spTree>
    <p:extLst>
      <p:ext uri="{BB962C8B-B14F-4D97-AF65-F5344CB8AC3E}">
        <p14:creationId xmlns:p14="http://schemas.microsoft.com/office/powerpoint/2010/main" val="3724847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AEE4E-FB1E-4E4A-A64E-A4112012EB87}"/>
              </a:ext>
            </a:extLst>
          </p:cNvPr>
          <p:cNvSpPr>
            <a:spLocks noGrp="1"/>
          </p:cNvSpPr>
          <p:nvPr>
            <p:ph type="title"/>
          </p:nvPr>
        </p:nvSpPr>
        <p:spPr/>
        <p:txBody>
          <a:bodyPr/>
          <a:lstStyle/>
          <a:p>
            <a:r>
              <a:rPr lang="en" altLang="zh-CN" dirty="0"/>
              <a:t>Creating projects</a:t>
            </a:r>
            <a:endParaRPr kumimoji="1" lang="zh-CN" altLang="en-US" dirty="0"/>
          </a:p>
        </p:txBody>
      </p:sp>
      <p:sp>
        <p:nvSpPr>
          <p:cNvPr id="3" name="文本占位符 2">
            <a:extLst>
              <a:ext uri="{FF2B5EF4-FFF2-40B4-BE49-F238E27FC236}">
                <a16:creationId xmlns:a16="http://schemas.microsoft.com/office/drawing/2014/main" id="{BE11CE9A-00C1-DE46-9E07-8D801F9D0092}"/>
              </a:ext>
            </a:extLst>
          </p:cNvPr>
          <p:cNvSpPr>
            <a:spLocks noGrp="1"/>
          </p:cNvSpPr>
          <p:nvPr>
            <p:ph type="body" idx="1"/>
          </p:nvPr>
        </p:nvSpPr>
        <p:spPr/>
        <p:txBody>
          <a:bodyPr/>
          <a:lstStyle/>
          <a:p>
            <a:pPr marL="114300" indent="0">
              <a:buNone/>
            </a:pPr>
            <a:r>
              <a:rPr lang="en" altLang="zh-CN" dirty="0"/>
              <a:t>Creating a new project</a:t>
            </a:r>
          </a:p>
          <a:p>
            <a:r>
              <a:rPr lang="en" altLang="zh-CN" dirty="0"/>
              <a:t>To create a new Flutter project from the Flutter starter app template:</a:t>
            </a:r>
          </a:p>
          <a:p>
            <a:pPr marL="939800" lvl="1" indent="-342900">
              <a:buFont typeface="+mj-lt"/>
              <a:buAutoNum type="arabicPeriod"/>
            </a:pPr>
            <a:r>
              <a:rPr lang="en" altLang="zh-CN" dirty="0"/>
              <a:t>Open the Command Palette (</a:t>
            </a:r>
            <a:r>
              <a:rPr lang="en" altLang="zh-CN" dirty="0" err="1"/>
              <a:t>Ctrl+Shift+P</a:t>
            </a:r>
            <a:r>
              <a:rPr lang="en" altLang="zh-CN" dirty="0"/>
              <a:t> (</a:t>
            </a:r>
            <a:r>
              <a:rPr lang="en" altLang="zh-CN" dirty="0" err="1"/>
              <a:t>Cmd+Shift+P</a:t>
            </a:r>
            <a:r>
              <a:rPr lang="en" altLang="zh-CN" dirty="0"/>
              <a:t> on macOS)).</a:t>
            </a:r>
          </a:p>
          <a:p>
            <a:pPr marL="939800" lvl="1" indent="-342900">
              <a:buFont typeface="+mj-lt"/>
              <a:buAutoNum type="arabicPeriod"/>
            </a:pPr>
            <a:r>
              <a:rPr lang="en" altLang="zh-CN" dirty="0"/>
              <a:t>Select the </a:t>
            </a:r>
            <a:r>
              <a:rPr lang="en" altLang="zh-CN" b="1" dirty="0"/>
              <a:t>Flutter: New Project</a:t>
            </a:r>
            <a:r>
              <a:rPr lang="en" altLang="zh-CN" dirty="0"/>
              <a:t> command and press Enter.</a:t>
            </a:r>
          </a:p>
          <a:p>
            <a:pPr marL="939800" lvl="1" indent="-342900">
              <a:buFont typeface="+mj-lt"/>
              <a:buAutoNum type="arabicPeriod"/>
            </a:pPr>
            <a:r>
              <a:rPr lang="en" altLang="zh-CN" dirty="0"/>
              <a:t>Enter your desired </a:t>
            </a:r>
            <a:r>
              <a:rPr lang="en" altLang="zh-CN" b="1" dirty="0"/>
              <a:t>Project name</a:t>
            </a:r>
            <a:r>
              <a:rPr lang="en" altLang="zh-CN" dirty="0"/>
              <a:t>.</a:t>
            </a:r>
          </a:p>
          <a:p>
            <a:pPr marL="939800" lvl="1" indent="-342900">
              <a:buFont typeface="+mj-lt"/>
              <a:buAutoNum type="arabicPeriod"/>
            </a:pPr>
            <a:r>
              <a:rPr lang="en" altLang="zh-CN" dirty="0"/>
              <a:t>Select a </a:t>
            </a:r>
            <a:r>
              <a:rPr lang="en" altLang="zh-CN" b="1" dirty="0"/>
              <a:t>Project location</a:t>
            </a:r>
            <a:r>
              <a:rPr lang="en" altLang="zh-CN" dirty="0"/>
              <a:t>.</a:t>
            </a:r>
          </a:p>
          <a:p>
            <a:pPr marL="114300" indent="0">
              <a:buNone/>
            </a:pPr>
            <a:endParaRPr kumimoji="1" lang="zh-CN" altLang="en-US" dirty="0"/>
          </a:p>
        </p:txBody>
      </p:sp>
    </p:spTree>
    <p:extLst>
      <p:ext uri="{BB962C8B-B14F-4D97-AF65-F5344CB8AC3E}">
        <p14:creationId xmlns:p14="http://schemas.microsoft.com/office/powerpoint/2010/main" val="322959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862A3-40F1-6749-9FC0-CC886BC2C99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F18B638-AFD1-CE40-9811-76D86F0CE951}"/>
              </a:ext>
            </a:extLst>
          </p:cNvPr>
          <p:cNvSpPr>
            <a:spLocks noGrp="1"/>
          </p:cNvSpPr>
          <p:nvPr>
            <p:ph type="body" idx="1"/>
          </p:nvPr>
        </p:nvSpPr>
        <p:spPr/>
        <p:txBody>
          <a:bodyPr/>
          <a:lstStyle/>
          <a:p>
            <a:pPr marL="114300" indent="0">
              <a:buNone/>
            </a:pPr>
            <a:r>
              <a:rPr lang="en" altLang="zh-CN" dirty="0"/>
              <a:t>Opening a project from existing source code</a:t>
            </a:r>
          </a:p>
          <a:p>
            <a:r>
              <a:rPr lang="en" altLang="zh-CN" dirty="0"/>
              <a:t>To open an existing Flutter project:</a:t>
            </a:r>
          </a:p>
          <a:p>
            <a:pPr lvl="1"/>
            <a:r>
              <a:rPr lang="en" altLang="zh-CN" dirty="0"/>
              <a:t>Click </a:t>
            </a:r>
            <a:r>
              <a:rPr lang="en" altLang="zh-CN" b="1" dirty="0"/>
              <a:t>File &gt; Open</a:t>
            </a:r>
            <a:r>
              <a:rPr lang="en" altLang="zh-CN" dirty="0"/>
              <a:t> from the main IDE window.</a:t>
            </a:r>
          </a:p>
          <a:p>
            <a:pPr lvl="1"/>
            <a:r>
              <a:rPr lang="en" altLang="zh-CN" dirty="0"/>
              <a:t>Browse to the directory holding your existing Flutter source code files.</a:t>
            </a:r>
          </a:p>
          <a:p>
            <a:pPr lvl="1"/>
            <a:r>
              <a:rPr lang="en" altLang="zh-CN" dirty="0"/>
              <a:t>Click </a:t>
            </a:r>
            <a:r>
              <a:rPr lang="en" altLang="zh-CN" b="1" dirty="0"/>
              <a:t>Open</a:t>
            </a:r>
            <a:r>
              <a:rPr lang="en" altLang="zh-CN" dirty="0"/>
              <a:t>.</a:t>
            </a:r>
          </a:p>
          <a:p>
            <a:pPr marL="114300" indent="0">
              <a:buNone/>
            </a:pPr>
            <a:br>
              <a:rPr lang="en" altLang="zh-CN" dirty="0"/>
            </a:br>
            <a:endParaRPr kumimoji="1" lang="zh-CN" altLang="en-US" dirty="0"/>
          </a:p>
        </p:txBody>
      </p:sp>
    </p:spTree>
    <p:extLst>
      <p:ext uri="{BB962C8B-B14F-4D97-AF65-F5344CB8AC3E}">
        <p14:creationId xmlns:p14="http://schemas.microsoft.com/office/powerpoint/2010/main" val="2513860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9740C-956F-1E4A-8EC0-C1A3E87FAC97}"/>
              </a:ext>
            </a:extLst>
          </p:cNvPr>
          <p:cNvSpPr>
            <a:spLocks noGrp="1"/>
          </p:cNvSpPr>
          <p:nvPr>
            <p:ph type="title"/>
          </p:nvPr>
        </p:nvSpPr>
        <p:spPr/>
        <p:txBody>
          <a:bodyPr/>
          <a:lstStyle/>
          <a:p>
            <a:r>
              <a:rPr lang="en" altLang="zh-CN" dirty="0"/>
              <a:t>Editing code and viewing issues</a:t>
            </a:r>
            <a:endParaRPr kumimoji="1" lang="zh-CN" altLang="en-US" dirty="0"/>
          </a:p>
        </p:txBody>
      </p:sp>
      <p:sp>
        <p:nvSpPr>
          <p:cNvPr id="3" name="文本占位符 2">
            <a:extLst>
              <a:ext uri="{FF2B5EF4-FFF2-40B4-BE49-F238E27FC236}">
                <a16:creationId xmlns:a16="http://schemas.microsoft.com/office/drawing/2014/main" id="{26BBD6F3-7B54-9748-8E4F-739A79E2F211}"/>
              </a:ext>
            </a:extLst>
          </p:cNvPr>
          <p:cNvSpPr>
            <a:spLocks noGrp="1"/>
          </p:cNvSpPr>
          <p:nvPr>
            <p:ph type="body" idx="1"/>
          </p:nvPr>
        </p:nvSpPr>
        <p:spPr/>
        <p:txBody>
          <a:bodyPr/>
          <a:lstStyle/>
          <a:p>
            <a:pPr marL="114300" indent="0">
              <a:buNone/>
            </a:pPr>
            <a:r>
              <a:rPr lang="en" altLang="zh-CN" dirty="0"/>
              <a:t>Editing code and viewing issues</a:t>
            </a:r>
          </a:p>
          <a:p>
            <a:r>
              <a:rPr lang="en" altLang="zh-CN" dirty="0"/>
              <a:t>The Flutter extension performs code analysis that enables the following:</a:t>
            </a:r>
          </a:p>
          <a:p>
            <a:pPr lvl="1"/>
            <a:r>
              <a:rPr lang="en" altLang="zh-CN" dirty="0"/>
              <a:t>Syntax highlighting</a:t>
            </a:r>
          </a:p>
          <a:p>
            <a:pPr lvl="1"/>
            <a:r>
              <a:rPr lang="en" altLang="zh-CN" dirty="0"/>
              <a:t>Code completions based on rich type analysis</a:t>
            </a:r>
          </a:p>
          <a:p>
            <a:pPr lvl="1"/>
            <a:r>
              <a:rPr lang="en" altLang="zh-CN" dirty="0"/>
              <a:t>Navigating to type declarations (</a:t>
            </a:r>
            <a:r>
              <a:rPr lang="en" altLang="zh-CN" b="1" dirty="0"/>
              <a:t>Go to Definition</a:t>
            </a:r>
            <a:r>
              <a:rPr lang="en" altLang="zh-CN" dirty="0"/>
              <a:t> or F12), and finding type usages (</a:t>
            </a:r>
            <a:r>
              <a:rPr lang="en" altLang="zh-CN" b="1" dirty="0"/>
              <a:t>Find All References</a:t>
            </a:r>
            <a:r>
              <a:rPr lang="en" altLang="zh-CN" dirty="0"/>
              <a:t> or Shift+F12)</a:t>
            </a:r>
          </a:p>
          <a:p>
            <a:pPr lvl="1"/>
            <a:r>
              <a:rPr lang="en" altLang="zh-CN" dirty="0"/>
              <a:t>Viewing all current source code problems (</a:t>
            </a:r>
            <a:r>
              <a:rPr lang="en" altLang="zh-CN" b="1" dirty="0"/>
              <a:t>View &gt; Problems</a:t>
            </a:r>
            <a:r>
              <a:rPr lang="en" altLang="zh-CN" dirty="0"/>
              <a:t> or </a:t>
            </a:r>
            <a:r>
              <a:rPr lang="en" altLang="zh-CN" dirty="0" err="1"/>
              <a:t>Ctrl+Shift+M</a:t>
            </a:r>
            <a:r>
              <a:rPr lang="en" altLang="zh-CN" dirty="0"/>
              <a:t> (</a:t>
            </a:r>
            <a:r>
              <a:rPr lang="en" altLang="zh-CN" dirty="0" err="1"/>
              <a:t>Cmd+Shift+M</a:t>
            </a:r>
            <a:r>
              <a:rPr lang="en" altLang="zh-CN" dirty="0"/>
              <a:t> on macOS)) Any analysis issues are shown in the Problems pane:</a:t>
            </a:r>
          </a:p>
          <a:p>
            <a:endParaRPr kumimoji="1" lang="zh-CN" altLang="en-US" dirty="0"/>
          </a:p>
        </p:txBody>
      </p:sp>
      <p:pic>
        <p:nvPicPr>
          <p:cNvPr id="4" name="图片 3">
            <a:extLst>
              <a:ext uri="{FF2B5EF4-FFF2-40B4-BE49-F238E27FC236}">
                <a16:creationId xmlns:a16="http://schemas.microsoft.com/office/drawing/2014/main" id="{21CCB07F-E557-0145-96B0-309D3BFD0B6D}"/>
              </a:ext>
            </a:extLst>
          </p:cNvPr>
          <p:cNvPicPr>
            <a:picLocks noChangeAspect="1"/>
          </p:cNvPicPr>
          <p:nvPr/>
        </p:nvPicPr>
        <p:blipFill>
          <a:blip r:embed="rId2"/>
          <a:stretch>
            <a:fillRect/>
          </a:stretch>
        </p:blipFill>
        <p:spPr>
          <a:xfrm>
            <a:off x="3492061" y="1975945"/>
            <a:ext cx="5010807" cy="1070490"/>
          </a:xfrm>
          <a:prstGeom prst="rect">
            <a:avLst/>
          </a:prstGeom>
        </p:spPr>
      </p:pic>
    </p:spTree>
    <p:extLst>
      <p:ext uri="{BB962C8B-B14F-4D97-AF65-F5344CB8AC3E}">
        <p14:creationId xmlns:p14="http://schemas.microsoft.com/office/powerpoint/2010/main" val="1222637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34170-6660-5243-BB42-C88340BA269D}"/>
              </a:ext>
            </a:extLst>
          </p:cNvPr>
          <p:cNvSpPr>
            <a:spLocks noGrp="1"/>
          </p:cNvSpPr>
          <p:nvPr>
            <p:ph type="title"/>
          </p:nvPr>
        </p:nvSpPr>
        <p:spPr/>
        <p:txBody>
          <a:bodyPr/>
          <a:lstStyle/>
          <a:p>
            <a:r>
              <a:rPr lang="en" altLang="zh-CN" dirty="0"/>
              <a:t>Running and debugging</a:t>
            </a:r>
            <a:endParaRPr kumimoji="1" lang="zh-CN" altLang="en-US" dirty="0"/>
          </a:p>
        </p:txBody>
      </p:sp>
      <p:sp>
        <p:nvSpPr>
          <p:cNvPr id="3" name="文本占位符 2">
            <a:extLst>
              <a:ext uri="{FF2B5EF4-FFF2-40B4-BE49-F238E27FC236}">
                <a16:creationId xmlns:a16="http://schemas.microsoft.com/office/drawing/2014/main" id="{02FE0AEA-BBE9-AB47-9857-DAC141A69FC7}"/>
              </a:ext>
            </a:extLst>
          </p:cNvPr>
          <p:cNvSpPr>
            <a:spLocks noGrp="1"/>
          </p:cNvSpPr>
          <p:nvPr>
            <p:ph type="body" idx="1"/>
          </p:nvPr>
        </p:nvSpPr>
        <p:spPr/>
        <p:txBody>
          <a:bodyPr/>
          <a:lstStyle/>
          <a:p>
            <a:pPr marL="114300" indent="0">
              <a:buNone/>
            </a:pPr>
            <a:r>
              <a:rPr lang="en" altLang="zh-CN" b="1" dirty="0"/>
              <a:t>Note:</a:t>
            </a:r>
            <a:r>
              <a:rPr lang="en" altLang="zh-CN" dirty="0"/>
              <a:t> You can debug your app in a couple of ways.</a:t>
            </a:r>
          </a:p>
          <a:p>
            <a:r>
              <a:rPr lang="en" altLang="zh-CN" dirty="0"/>
              <a:t>Using </a:t>
            </a:r>
            <a:r>
              <a:rPr lang="en" altLang="zh-CN" dirty="0">
                <a:hlinkClick r:id="rId2"/>
              </a:rPr>
              <a:t>DevTools</a:t>
            </a:r>
            <a:r>
              <a:rPr lang="en" altLang="zh-CN" dirty="0"/>
              <a:t>, a suite of debugging and profiling tools that run in a browser. </a:t>
            </a:r>
            <a:r>
              <a:rPr lang="en" altLang="zh-CN" dirty="0" err="1"/>
              <a:t>DevTools</a:t>
            </a:r>
            <a:r>
              <a:rPr lang="en" altLang="zh-CN" dirty="0"/>
              <a:t> replaces the previous browser-based profiling tool, Observatory, and includes functionality previously only available to Android Studio and IntelliJ, such as the Flutter inspector.</a:t>
            </a:r>
          </a:p>
          <a:p>
            <a:r>
              <a:rPr lang="en" altLang="zh-CN" dirty="0"/>
              <a:t>Using VS Code’s built-in debugging features, such as setting breakpoints.</a:t>
            </a:r>
          </a:p>
        </p:txBody>
      </p:sp>
    </p:spTree>
    <p:extLst>
      <p:ext uri="{BB962C8B-B14F-4D97-AF65-F5344CB8AC3E}">
        <p14:creationId xmlns:p14="http://schemas.microsoft.com/office/powerpoint/2010/main" val="241568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1AE96-6566-5A4B-A02C-AC88291BEFD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6B3E6EC-6648-624B-95AC-59A37C915A29}"/>
              </a:ext>
            </a:extLst>
          </p:cNvPr>
          <p:cNvSpPr>
            <a:spLocks noGrp="1"/>
          </p:cNvSpPr>
          <p:nvPr>
            <p:ph type="body" idx="1"/>
          </p:nvPr>
        </p:nvSpPr>
        <p:spPr/>
        <p:txBody>
          <a:bodyPr/>
          <a:lstStyle/>
          <a:p>
            <a:pPr marL="114300" indent="0">
              <a:buNone/>
            </a:pPr>
            <a:r>
              <a:rPr lang="en" altLang="zh-CN" dirty="0"/>
              <a:t>Selecting a target device</a:t>
            </a:r>
          </a:p>
          <a:p>
            <a:r>
              <a:rPr lang="en" altLang="zh-CN" dirty="0"/>
              <a:t>When a Flutter project is open in VS Code, you should see a set of Flutter specific entries in the status bar, including a Flutter SDK version and a device name (or the message </a:t>
            </a:r>
            <a:r>
              <a:rPr lang="en" altLang="zh-CN" b="1" dirty="0"/>
              <a:t>No Devices</a:t>
            </a:r>
            <a:r>
              <a:rPr lang="en" altLang="zh-CN" dirty="0"/>
              <a:t>).</a:t>
            </a:r>
          </a:p>
          <a:p>
            <a:endParaRPr kumimoji="1" lang="zh-CN" altLang="en-US" dirty="0"/>
          </a:p>
        </p:txBody>
      </p:sp>
      <p:pic>
        <p:nvPicPr>
          <p:cNvPr id="4" name="图片 3">
            <a:extLst>
              <a:ext uri="{FF2B5EF4-FFF2-40B4-BE49-F238E27FC236}">
                <a16:creationId xmlns:a16="http://schemas.microsoft.com/office/drawing/2014/main" id="{1E0B7D04-98B4-614A-A45B-FA25F2968B44}"/>
              </a:ext>
            </a:extLst>
          </p:cNvPr>
          <p:cNvPicPr>
            <a:picLocks noChangeAspect="1"/>
          </p:cNvPicPr>
          <p:nvPr/>
        </p:nvPicPr>
        <p:blipFill>
          <a:blip r:embed="rId2"/>
          <a:stretch>
            <a:fillRect/>
          </a:stretch>
        </p:blipFill>
        <p:spPr>
          <a:xfrm>
            <a:off x="1574800" y="3101428"/>
            <a:ext cx="5994400" cy="927100"/>
          </a:xfrm>
          <a:prstGeom prst="rect">
            <a:avLst/>
          </a:prstGeom>
        </p:spPr>
      </p:pic>
    </p:spTree>
    <p:extLst>
      <p:ext uri="{BB962C8B-B14F-4D97-AF65-F5344CB8AC3E}">
        <p14:creationId xmlns:p14="http://schemas.microsoft.com/office/powerpoint/2010/main" val="359638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Installation and setup</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FC443-D1A6-EE4D-BE8B-841FB3ED021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98EF703-1916-E74B-9771-904837E6AE5C}"/>
              </a:ext>
            </a:extLst>
          </p:cNvPr>
          <p:cNvSpPr>
            <a:spLocks noGrp="1"/>
          </p:cNvSpPr>
          <p:nvPr>
            <p:ph type="body" idx="1"/>
          </p:nvPr>
        </p:nvSpPr>
        <p:spPr/>
        <p:txBody>
          <a:bodyPr/>
          <a:lstStyle/>
          <a:p>
            <a:pPr marL="114300" indent="0">
              <a:buNone/>
            </a:pPr>
            <a:r>
              <a:rPr lang="en" altLang="zh-CN" dirty="0"/>
              <a:t>Run app without breakpoints</a:t>
            </a:r>
          </a:p>
          <a:p>
            <a:pPr marL="571500" indent="-457200">
              <a:buFont typeface="+mj-lt"/>
              <a:buAutoNum type="arabicPeriod"/>
            </a:pPr>
            <a:r>
              <a:rPr lang="en" altLang="zh-CN" dirty="0"/>
              <a:t>Click </a:t>
            </a:r>
            <a:r>
              <a:rPr lang="en" altLang="zh-CN" b="1" dirty="0"/>
              <a:t>Debug &gt; Start Without Debugging</a:t>
            </a:r>
            <a:r>
              <a:rPr lang="en" altLang="zh-CN" dirty="0"/>
              <a:t> in the main IDE window, or press Ctrl+F5. The status bar turns orange to show you are in a debug session.</a:t>
            </a:r>
          </a:p>
          <a:p>
            <a:endParaRPr kumimoji="1" lang="zh-CN" altLang="en-US" dirty="0"/>
          </a:p>
        </p:txBody>
      </p:sp>
      <p:pic>
        <p:nvPicPr>
          <p:cNvPr id="4" name="图片 3">
            <a:extLst>
              <a:ext uri="{FF2B5EF4-FFF2-40B4-BE49-F238E27FC236}">
                <a16:creationId xmlns:a16="http://schemas.microsoft.com/office/drawing/2014/main" id="{D3503E57-E47F-D84C-8A11-8654C60A5287}"/>
              </a:ext>
            </a:extLst>
          </p:cNvPr>
          <p:cNvPicPr>
            <a:picLocks noChangeAspect="1"/>
          </p:cNvPicPr>
          <p:nvPr/>
        </p:nvPicPr>
        <p:blipFill>
          <a:blip r:embed="rId2"/>
          <a:stretch>
            <a:fillRect/>
          </a:stretch>
        </p:blipFill>
        <p:spPr>
          <a:xfrm>
            <a:off x="2099003" y="2425481"/>
            <a:ext cx="6223000" cy="2641600"/>
          </a:xfrm>
          <a:prstGeom prst="rect">
            <a:avLst/>
          </a:prstGeom>
        </p:spPr>
      </p:pic>
    </p:spTree>
    <p:extLst>
      <p:ext uri="{BB962C8B-B14F-4D97-AF65-F5344CB8AC3E}">
        <p14:creationId xmlns:p14="http://schemas.microsoft.com/office/powerpoint/2010/main" val="3629624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879A3-8CEA-384C-911D-3D366A31DF4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BAF9386-7D7C-5941-AE62-AFC5A710C877}"/>
              </a:ext>
            </a:extLst>
          </p:cNvPr>
          <p:cNvSpPr>
            <a:spLocks noGrp="1"/>
          </p:cNvSpPr>
          <p:nvPr>
            <p:ph type="body" idx="1"/>
          </p:nvPr>
        </p:nvSpPr>
        <p:spPr/>
        <p:txBody>
          <a:bodyPr/>
          <a:lstStyle/>
          <a:p>
            <a:pPr marL="114300" indent="0">
              <a:buNone/>
            </a:pPr>
            <a:r>
              <a:rPr lang="en" altLang="zh-CN" dirty="0"/>
              <a:t>Run app with breakpoints</a:t>
            </a:r>
          </a:p>
          <a:p>
            <a:pPr marL="571500" indent="-457200">
              <a:buFont typeface="+mj-lt"/>
              <a:buAutoNum type="arabicPeriod"/>
            </a:pPr>
            <a:r>
              <a:rPr lang="en" altLang="zh-CN" dirty="0"/>
              <a:t>If desired, set breakpoints in your source code.</a:t>
            </a:r>
          </a:p>
          <a:p>
            <a:pPr marL="571500" indent="-457200">
              <a:buFont typeface="+mj-lt"/>
              <a:buAutoNum type="arabicPeriod"/>
            </a:pPr>
            <a:r>
              <a:rPr lang="en" altLang="zh-CN" dirty="0"/>
              <a:t>Click </a:t>
            </a:r>
            <a:r>
              <a:rPr lang="en" altLang="zh-CN" b="1" dirty="0"/>
              <a:t>Debug &gt; Start Debugging</a:t>
            </a:r>
            <a:r>
              <a:rPr lang="en" altLang="zh-CN" dirty="0"/>
              <a:t> in the main IDE window, or press F5.</a:t>
            </a:r>
          </a:p>
          <a:p>
            <a:pPr lvl="1"/>
            <a:r>
              <a:rPr lang="en" altLang="zh-CN" dirty="0"/>
              <a:t>The left </a:t>
            </a:r>
            <a:r>
              <a:rPr lang="en" altLang="zh-CN" b="1" dirty="0"/>
              <a:t>Debug Sidebar</a:t>
            </a:r>
            <a:r>
              <a:rPr lang="en" altLang="zh-CN" dirty="0"/>
              <a:t> shows stack frames and variables.</a:t>
            </a:r>
          </a:p>
          <a:p>
            <a:pPr lvl="1"/>
            <a:r>
              <a:rPr lang="en" altLang="zh-CN" dirty="0"/>
              <a:t>The bottom </a:t>
            </a:r>
            <a:r>
              <a:rPr lang="en" altLang="zh-CN" b="1" dirty="0"/>
              <a:t>Debug Console</a:t>
            </a:r>
            <a:r>
              <a:rPr lang="en" altLang="zh-CN" dirty="0"/>
              <a:t> pane shows detailed logging output.</a:t>
            </a:r>
          </a:p>
          <a:p>
            <a:pPr lvl="1"/>
            <a:r>
              <a:rPr lang="en" altLang="zh-CN" dirty="0"/>
              <a:t>Debugging is based on a default launch configuration. To customize, click the cog at the top of the </a:t>
            </a:r>
            <a:r>
              <a:rPr lang="en" altLang="zh-CN" b="1" dirty="0"/>
              <a:t>Debug Sidebar</a:t>
            </a:r>
            <a:r>
              <a:rPr lang="en" altLang="zh-CN" dirty="0"/>
              <a:t> to create a </a:t>
            </a:r>
            <a:r>
              <a:rPr lang="en" altLang="zh-CN" dirty="0" err="1"/>
              <a:t>launch.json</a:t>
            </a:r>
            <a:r>
              <a:rPr lang="en" altLang="zh-CN" dirty="0"/>
              <a:t> file. You can then modify the values.</a:t>
            </a:r>
          </a:p>
        </p:txBody>
      </p:sp>
    </p:spTree>
    <p:extLst>
      <p:ext uri="{BB962C8B-B14F-4D97-AF65-F5344CB8AC3E}">
        <p14:creationId xmlns:p14="http://schemas.microsoft.com/office/powerpoint/2010/main" val="4109186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83277-3FD3-0847-B087-EFAC88C2347D}"/>
              </a:ext>
            </a:extLst>
          </p:cNvPr>
          <p:cNvSpPr>
            <a:spLocks noGrp="1"/>
          </p:cNvSpPr>
          <p:nvPr>
            <p:ph type="title"/>
          </p:nvPr>
        </p:nvSpPr>
        <p:spPr/>
        <p:txBody>
          <a:bodyPr/>
          <a:lstStyle/>
          <a:p>
            <a:r>
              <a:rPr lang="en" altLang="zh-CN" dirty="0"/>
              <a:t>Advanced debugging</a:t>
            </a:r>
            <a:endParaRPr kumimoji="1" lang="zh-CN" altLang="en-US" dirty="0"/>
          </a:p>
        </p:txBody>
      </p:sp>
      <p:sp>
        <p:nvSpPr>
          <p:cNvPr id="3" name="文本占位符 2">
            <a:extLst>
              <a:ext uri="{FF2B5EF4-FFF2-40B4-BE49-F238E27FC236}">
                <a16:creationId xmlns:a16="http://schemas.microsoft.com/office/drawing/2014/main" id="{8D12EAAF-75C5-EB4B-9123-549FA921C66F}"/>
              </a:ext>
            </a:extLst>
          </p:cNvPr>
          <p:cNvSpPr>
            <a:spLocks noGrp="1"/>
          </p:cNvSpPr>
          <p:nvPr>
            <p:ph type="body" idx="1"/>
          </p:nvPr>
        </p:nvSpPr>
        <p:spPr>
          <a:xfrm>
            <a:off x="311700" y="1229875"/>
            <a:ext cx="3803100" cy="3339000"/>
          </a:xfrm>
        </p:spPr>
        <p:txBody>
          <a:bodyPr/>
          <a:lstStyle/>
          <a:p>
            <a:pPr marL="114300" indent="0">
              <a:buNone/>
            </a:pPr>
            <a:r>
              <a:rPr lang="en" altLang="zh-CN" dirty="0"/>
              <a:t>Debugging visual layout issues</a:t>
            </a:r>
          </a:p>
          <a:p>
            <a:r>
              <a:rPr lang="en" altLang="zh-CN" dirty="0"/>
              <a:t>During a debug session, several additional debugging commands are added to the </a:t>
            </a:r>
            <a:r>
              <a:rPr lang="en" altLang="zh-CN" dirty="0">
                <a:hlinkClick r:id="rId2"/>
              </a:rPr>
              <a:t>Command Palette</a:t>
            </a:r>
            <a:r>
              <a:rPr lang="en" altLang="zh-CN" dirty="0"/>
              <a:t> and to the </a:t>
            </a:r>
            <a:r>
              <a:rPr lang="en" altLang="zh-CN" dirty="0">
                <a:hlinkClick r:id="rId3"/>
              </a:rPr>
              <a:t>Flutter inspector</a:t>
            </a:r>
            <a:r>
              <a:rPr lang="en" altLang="zh-CN" dirty="0"/>
              <a:t>. When space is limited, the icon is used as the visual version of the label.</a:t>
            </a:r>
          </a:p>
          <a:p>
            <a:endParaRPr kumimoji="1" lang="zh-CN" altLang="en-US" dirty="0"/>
          </a:p>
        </p:txBody>
      </p:sp>
      <p:pic>
        <p:nvPicPr>
          <p:cNvPr id="5" name="图片 4">
            <a:extLst>
              <a:ext uri="{FF2B5EF4-FFF2-40B4-BE49-F238E27FC236}">
                <a16:creationId xmlns:a16="http://schemas.microsoft.com/office/drawing/2014/main" id="{2285D130-C2A6-A945-B8B2-5D5BE4F6A365}"/>
              </a:ext>
            </a:extLst>
          </p:cNvPr>
          <p:cNvPicPr>
            <a:picLocks noChangeAspect="1"/>
          </p:cNvPicPr>
          <p:nvPr/>
        </p:nvPicPr>
        <p:blipFill>
          <a:blip r:embed="rId4"/>
          <a:stretch>
            <a:fillRect/>
          </a:stretch>
        </p:blipFill>
        <p:spPr>
          <a:xfrm>
            <a:off x="4114800" y="1679098"/>
            <a:ext cx="4911615" cy="2440554"/>
          </a:xfrm>
          <a:prstGeom prst="rect">
            <a:avLst/>
          </a:prstGeom>
        </p:spPr>
      </p:pic>
    </p:spTree>
    <p:extLst>
      <p:ext uri="{BB962C8B-B14F-4D97-AF65-F5344CB8AC3E}">
        <p14:creationId xmlns:p14="http://schemas.microsoft.com/office/powerpoint/2010/main" val="1534534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FE1CB-219C-404E-9B6C-4D360AB1F18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A8FA7E1-A3E0-DB4A-AC93-B7B90F3179FA}"/>
              </a:ext>
            </a:extLst>
          </p:cNvPr>
          <p:cNvSpPr>
            <a:spLocks noGrp="1"/>
          </p:cNvSpPr>
          <p:nvPr>
            <p:ph type="body" idx="1"/>
          </p:nvPr>
        </p:nvSpPr>
        <p:spPr/>
        <p:txBody>
          <a:bodyPr/>
          <a:lstStyle/>
          <a:p>
            <a:pPr marL="114300" indent="0">
              <a:buNone/>
            </a:pPr>
            <a:r>
              <a:rPr lang="en" altLang="zh-CN" dirty="0"/>
              <a:t>Debugging external libraries</a:t>
            </a:r>
          </a:p>
          <a:p>
            <a:r>
              <a:rPr lang="en" altLang="zh-CN" dirty="0"/>
              <a:t>By default, debugging an external library is disabled in the Flutter extension. To enable:</a:t>
            </a:r>
          </a:p>
          <a:p>
            <a:pPr marL="571500" indent="-457200">
              <a:buFont typeface="+mj-lt"/>
              <a:buAutoNum type="arabicPeriod"/>
            </a:pPr>
            <a:r>
              <a:rPr lang="en" altLang="zh-CN" dirty="0"/>
              <a:t>Select </a:t>
            </a:r>
            <a:r>
              <a:rPr lang="en" altLang="zh-CN" b="1" dirty="0"/>
              <a:t>Settings &gt; Extensions &gt; Dart Configuration</a:t>
            </a:r>
            <a:r>
              <a:rPr lang="en" altLang="zh-CN" dirty="0"/>
              <a:t>.</a:t>
            </a:r>
          </a:p>
          <a:p>
            <a:pPr marL="571500" indent="-457200">
              <a:buFont typeface="+mj-lt"/>
              <a:buAutoNum type="arabicPeriod"/>
            </a:pPr>
            <a:r>
              <a:rPr lang="en" altLang="zh-CN" dirty="0"/>
              <a:t>Check the Debug External Libraries option.</a:t>
            </a:r>
          </a:p>
        </p:txBody>
      </p:sp>
    </p:spTree>
    <p:extLst>
      <p:ext uri="{BB962C8B-B14F-4D97-AF65-F5344CB8AC3E}">
        <p14:creationId xmlns:p14="http://schemas.microsoft.com/office/powerpoint/2010/main" val="1600371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89113-4245-904F-B35A-2D2F61E7EBD7}"/>
              </a:ext>
            </a:extLst>
          </p:cNvPr>
          <p:cNvSpPr>
            <a:spLocks noGrp="1"/>
          </p:cNvSpPr>
          <p:nvPr>
            <p:ph type="title"/>
          </p:nvPr>
        </p:nvSpPr>
        <p:spPr/>
        <p:txBody>
          <a:bodyPr/>
          <a:lstStyle/>
          <a:p>
            <a:r>
              <a:rPr lang="en" altLang="zh-CN" dirty="0"/>
              <a:t>Editing tips for Flutter code</a:t>
            </a:r>
            <a:endParaRPr kumimoji="1" lang="zh-CN" altLang="en-US" dirty="0"/>
          </a:p>
        </p:txBody>
      </p:sp>
      <p:sp>
        <p:nvSpPr>
          <p:cNvPr id="3" name="文本占位符 2">
            <a:extLst>
              <a:ext uri="{FF2B5EF4-FFF2-40B4-BE49-F238E27FC236}">
                <a16:creationId xmlns:a16="http://schemas.microsoft.com/office/drawing/2014/main" id="{1210E06D-899B-F44D-8832-0EA6C459B511}"/>
              </a:ext>
            </a:extLst>
          </p:cNvPr>
          <p:cNvSpPr>
            <a:spLocks noGrp="1"/>
          </p:cNvSpPr>
          <p:nvPr>
            <p:ph type="body" idx="1"/>
          </p:nvPr>
        </p:nvSpPr>
        <p:spPr/>
        <p:txBody>
          <a:bodyPr/>
          <a:lstStyle/>
          <a:p>
            <a:pPr marL="114300" indent="0">
              <a:buNone/>
            </a:pPr>
            <a:r>
              <a:rPr lang="en" altLang="zh-CN" dirty="0"/>
              <a:t>Assists &amp; quick fixes</a:t>
            </a:r>
          </a:p>
          <a:p>
            <a:r>
              <a:rPr lang="en" altLang="zh-CN" dirty="0"/>
              <a:t>Assists are code changes related to a certain code identifier. </a:t>
            </a:r>
          </a:p>
          <a:p>
            <a:r>
              <a:rPr lang="en" altLang="zh-CN" dirty="0"/>
              <a:t>The assist can be invoked by clicking the lightbulb, or by using the keyboard shortcut Ctrl+. (</a:t>
            </a:r>
            <a:r>
              <a:rPr lang="en" altLang="zh-CN" dirty="0" err="1"/>
              <a:t>Cmd</a:t>
            </a:r>
            <a:r>
              <a:rPr lang="en" altLang="zh-CN" dirty="0"/>
              <a:t>+. on Mac), as illustrated here:</a:t>
            </a:r>
          </a:p>
          <a:p>
            <a:endParaRPr kumimoji="1" lang="zh-CN" altLang="en-US" dirty="0"/>
          </a:p>
        </p:txBody>
      </p:sp>
      <p:pic>
        <p:nvPicPr>
          <p:cNvPr id="4" name="图片 3">
            <a:extLst>
              <a:ext uri="{FF2B5EF4-FFF2-40B4-BE49-F238E27FC236}">
                <a16:creationId xmlns:a16="http://schemas.microsoft.com/office/drawing/2014/main" id="{67F6054C-E9B8-0746-B671-84BD49618741}"/>
              </a:ext>
            </a:extLst>
          </p:cNvPr>
          <p:cNvPicPr>
            <a:picLocks noChangeAspect="1"/>
          </p:cNvPicPr>
          <p:nvPr/>
        </p:nvPicPr>
        <p:blipFill>
          <a:blip r:embed="rId2"/>
          <a:stretch>
            <a:fillRect/>
          </a:stretch>
        </p:blipFill>
        <p:spPr>
          <a:xfrm>
            <a:off x="2379376" y="2814965"/>
            <a:ext cx="4385248" cy="2197319"/>
          </a:xfrm>
          <a:prstGeom prst="rect">
            <a:avLst/>
          </a:prstGeom>
        </p:spPr>
      </p:pic>
    </p:spTree>
    <p:extLst>
      <p:ext uri="{BB962C8B-B14F-4D97-AF65-F5344CB8AC3E}">
        <p14:creationId xmlns:p14="http://schemas.microsoft.com/office/powerpoint/2010/main" val="3965249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66311-35A8-6846-8B9D-9F515EBF3BE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9AF67FC-2C7A-9F4F-87F6-C73F9D7FD887}"/>
              </a:ext>
            </a:extLst>
          </p:cNvPr>
          <p:cNvSpPr>
            <a:spLocks noGrp="1"/>
          </p:cNvSpPr>
          <p:nvPr>
            <p:ph type="body" idx="1"/>
          </p:nvPr>
        </p:nvSpPr>
        <p:spPr/>
        <p:txBody>
          <a:bodyPr/>
          <a:lstStyle/>
          <a:p>
            <a:r>
              <a:rPr lang="en" altLang="zh-CN" b="1" dirty="0"/>
              <a:t>Wrap with new widget assist</a:t>
            </a:r>
            <a:r>
              <a:rPr lang="en-US" altLang="zh-CN" b="1" dirty="0"/>
              <a:t>: </a:t>
            </a:r>
            <a:r>
              <a:rPr lang="en" altLang="zh-CN" dirty="0"/>
              <a:t>This can be used when you have a widget that you want to wrap in a surrounding widget, for example if you want to wrap a widget in a Row or Column.</a:t>
            </a:r>
          </a:p>
          <a:p>
            <a:r>
              <a:rPr lang="en" altLang="zh-CN" b="1" dirty="0"/>
              <a:t>Wrap widget list with new widget assist: </a:t>
            </a:r>
            <a:r>
              <a:rPr lang="en" altLang="zh-CN" dirty="0"/>
              <a:t>Similar to the assist above, but for wrapping an existing list of widgets rather than an individual widget.</a:t>
            </a:r>
          </a:p>
          <a:p>
            <a:r>
              <a:rPr lang="en" altLang="zh-CN" b="1" dirty="0"/>
              <a:t>Convert child to children assist: </a:t>
            </a:r>
            <a:r>
              <a:rPr lang="en" altLang="zh-CN" dirty="0"/>
              <a:t>Changes a child argument to a children argument, and wraps the argument value in a list.</a:t>
            </a:r>
            <a:br>
              <a:rPr lang="en" altLang="zh-CN" dirty="0"/>
            </a:br>
            <a:endParaRPr kumimoji="1" lang="zh-CN" altLang="en-US" dirty="0"/>
          </a:p>
        </p:txBody>
      </p:sp>
    </p:spTree>
    <p:extLst>
      <p:ext uri="{BB962C8B-B14F-4D97-AF65-F5344CB8AC3E}">
        <p14:creationId xmlns:p14="http://schemas.microsoft.com/office/powerpoint/2010/main" val="2143768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F4AD1-9295-CF49-9624-A67A2E977C3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666904-1A2A-A047-BBDB-9F7F5E2C3F8A}"/>
              </a:ext>
            </a:extLst>
          </p:cNvPr>
          <p:cNvSpPr>
            <a:spLocks noGrp="1"/>
          </p:cNvSpPr>
          <p:nvPr>
            <p:ph type="body" idx="1"/>
          </p:nvPr>
        </p:nvSpPr>
        <p:spPr/>
        <p:txBody>
          <a:bodyPr/>
          <a:lstStyle/>
          <a:p>
            <a:pPr marL="114300" indent="0">
              <a:buNone/>
            </a:pPr>
            <a:r>
              <a:rPr lang="en" altLang="zh-CN" dirty="0"/>
              <a:t>Snippets</a:t>
            </a:r>
          </a:p>
          <a:p>
            <a:r>
              <a:rPr lang="en" altLang="zh-CN" dirty="0"/>
              <a:t>Snippets can be used to speed up entering typical code structures. </a:t>
            </a:r>
          </a:p>
          <a:p>
            <a:r>
              <a:rPr lang="en" altLang="zh-CN" dirty="0"/>
              <a:t>They are invoked by typing their prefix, and then selecting from the code completion window:</a:t>
            </a:r>
          </a:p>
          <a:p>
            <a:endParaRPr kumimoji="1" lang="zh-CN" altLang="en-US" dirty="0"/>
          </a:p>
        </p:txBody>
      </p:sp>
      <p:pic>
        <p:nvPicPr>
          <p:cNvPr id="4" name="图片 3">
            <a:extLst>
              <a:ext uri="{FF2B5EF4-FFF2-40B4-BE49-F238E27FC236}">
                <a16:creationId xmlns:a16="http://schemas.microsoft.com/office/drawing/2014/main" id="{B95AF71F-3AAB-5645-ACB0-A8707F71058E}"/>
              </a:ext>
            </a:extLst>
          </p:cNvPr>
          <p:cNvPicPr>
            <a:picLocks noChangeAspect="1"/>
          </p:cNvPicPr>
          <p:nvPr/>
        </p:nvPicPr>
        <p:blipFill>
          <a:blip r:embed="rId2"/>
          <a:stretch>
            <a:fillRect/>
          </a:stretch>
        </p:blipFill>
        <p:spPr>
          <a:xfrm>
            <a:off x="1514990" y="2796474"/>
            <a:ext cx="6114019" cy="2234302"/>
          </a:xfrm>
          <a:prstGeom prst="rect">
            <a:avLst/>
          </a:prstGeom>
        </p:spPr>
      </p:pic>
    </p:spTree>
    <p:extLst>
      <p:ext uri="{BB962C8B-B14F-4D97-AF65-F5344CB8AC3E}">
        <p14:creationId xmlns:p14="http://schemas.microsoft.com/office/powerpoint/2010/main" val="2292926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DE472-DBB2-8645-B487-323BC7EE416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6C63B9F-CE1E-4643-8100-0499500F5C6A}"/>
              </a:ext>
            </a:extLst>
          </p:cNvPr>
          <p:cNvSpPr>
            <a:spLocks noGrp="1"/>
          </p:cNvSpPr>
          <p:nvPr>
            <p:ph type="body" idx="1"/>
          </p:nvPr>
        </p:nvSpPr>
        <p:spPr/>
        <p:txBody>
          <a:bodyPr/>
          <a:lstStyle/>
          <a:p>
            <a:pPr marL="114300" indent="0">
              <a:buNone/>
            </a:pPr>
            <a:r>
              <a:rPr lang="en" altLang="zh-CN" dirty="0"/>
              <a:t>The Flutter extension includes the following snippets:</a:t>
            </a:r>
          </a:p>
          <a:p>
            <a:r>
              <a:rPr lang="en" altLang="zh-CN" dirty="0"/>
              <a:t>Prefix </a:t>
            </a:r>
            <a:r>
              <a:rPr lang="en" altLang="zh-CN" dirty="0" err="1"/>
              <a:t>stless</a:t>
            </a:r>
            <a:r>
              <a:rPr lang="en" altLang="zh-CN" dirty="0"/>
              <a:t>: Create a new subclass of </a:t>
            </a:r>
            <a:r>
              <a:rPr lang="en" altLang="zh-CN" dirty="0" err="1"/>
              <a:t>StatelessWidget</a:t>
            </a:r>
            <a:r>
              <a:rPr lang="en" altLang="zh-CN" dirty="0"/>
              <a:t>.</a:t>
            </a:r>
          </a:p>
          <a:p>
            <a:r>
              <a:rPr lang="en" altLang="zh-CN" dirty="0"/>
              <a:t>Prefix </a:t>
            </a:r>
            <a:r>
              <a:rPr lang="en" altLang="zh-CN" dirty="0" err="1"/>
              <a:t>stful</a:t>
            </a:r>
            <a:r>
              <a:rPr lang="en" altLang="zh-CN" dirty="0"/>
              <a:t>: Create a new subclass of </a:t>
            </a:r>
            <a:r>
              <a:rPr lang="en" altLang="zh-CN" dirty="0" err="1"/>
              <a:t>StatefulWidget</a:t>
            </a:r>
            <a:r>
              <a:rPr lang="en" altLang="zh-CN" dirty="0"/>
              <a:t> and its associated State subclass.</a:t>
            </a:r>
          </a:p>
          <a:p>
            <a:r>
              <a:rPr lang="en" altLang="zh-CN" dirty="0"/>
              <a:t>Prefix </a:t>
            </a:r>
            <a:r>
              <a:rPr lang="en" altLang="zh-CN" dirty="0" err="1"/>
              <a:t>stanim</a:t>
            </a:r>
            <a:r>
              <a:rPr lang="en" altLang="zh-CN" dirty="0"/>
              <a:t>: Create a new subclass of </a:t>
            </a:r>
            <a:r>
              <a:rPr lang="en" altLang="zh-CN" dirty="0" err="1"/>
              <a:t>StatefulWidget</a:t>
            </a:r>
            <a:r>
              <a:rPr lang="en" altLang="zh-CN" dirty="0"/>
              <a:t>, and its associated State subclass including a field initialized with an </a:t>
            </a:r>
            <a:r>
              <a:rPr lang="en" altLang="zh-CN" dirty="0" err="1"/>
              <a:t>AnimationController</a:t>
            </a:r>
            <a:r>
              <a:rPr lang="en" altLang="zh-CN" dirty="0"/>
              <a:t>.</a:t>
            </a:r>
          </a:p>
          <a:p>
            <a:endParaRPr kumimoji="1" lang="zh-CN" altLang="en-US" dirty="0"/>
          </a:p>
        </p:txBody>
      </p:sp>
    </p:spTree>
    <p:extLst>
      <p:ext uri="{BB962C8B-B14F-4D97-AF65-F5344CB8AC3E}">
        <p14:creationId xmlns:p14="http://schemas.microsoft.com/office/powerpoint/2010/main" val="790194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A4A68-9E16-A349-9B67-FB9F55AF62A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61300A2-1900-814B-AB4B-DBAFDD3FBA9C}"/>
              </a:ext>
            </a:extLst>
          </p:cNvPr>
          <p:cNvSpPr>
            <a:spLocks noGrp="1"/>
          </p:cNvSpPr>
          <p:nvPr>
            <p:ph type="body" idx="1"/>
          </p:nvPr>
        </p:nvSpPr>
        <p:spPr/>
        <p:txBody>
          <a:bodyPr/>
          <a:lstStyle/>
          <a:p>
            <a:pPr marL="114300" indent="0">
              <a:buNone/>
            </a:pPr>
            <a:r>
              <a:rPr lang="en" altLang="zh-CN" dirty="0"/>
              <a:t>Keyboard shortcuts</a:t>
            </a:r>
          </a:p>
          <a:p>
            <a:r>
              <a:rPr lang="en" altLang="zh-CN" b="1" dirty="0"/>
              <a:t>Hot reload</a:t>
            </a:r>
          </a:p>
          <a:p>
            <a:pPr lvl="1"/>
            <a:r>
              <a:rPr lang="en" altLang="zh-CN" dirty="0"/>
              <a:t>During a debug session, clicking the </a:t>
            </a:r>
            <a:r>
              <a:rPr lang="en" altLang="zh-CN" b="1" dirty="0"/>
              <a:t>Restart</a:t>
            </a:r>
            <a:r>
              <a:rPr lang="en" altLang="zh-CN" dirty="0"/>
              <a:t> button on the </a:t>
            </a:r>
            <a:r>
              <a:rPr lang="en" altLang="zh-CN" b="1" dirty="0"/>
              <a:t>Debug Toolbar</a:t>
            </a:r>
            <a:r>
              <a:rPr lang="en" altLang="zh-CN" dirty="0"/>
              <a:t>, or pressing Ctrl+Shift+F5 (Cmd+Shift+F5 on macOS) performs a hot reload.</a:t>
            </a:r>
          </a:p>
          <a:p>
            <a:pPr lvl="1"/>
            <a:r>
              <a:rPr lang="en" altLang="zh-CN" dirty="0"/>
              <a:t>Keyboard mappings can be changed by executing the </a:t>
            </a:r>
            <a:r>
              <a:rPr lang="en" altLang="zh-CN" b="1" dirty="0"/>
              <a:t>Open Keyboard Shortcuts</a:t>
            </a:r>
            <a:r>
              <a:rPr lang="en" altLang="zh-CN" dirty="0"/>
              <a:t> command from the </a:t>
            </a:r>
            <a:r>
              <a:rPr lang="en" altLang="zh-CN" dirty="0">
                <a:hlinkClick r:id="rId2"/>
              </a:rPr>
              <a:t>Command Palette</a:t>
            </a:r>
            <a:r>
              <a:rPr lang="en" altLang="zh-CN" dirty="0"/>
              <a:t>.</a:t>
            </a:r>
          </a:p>
          <a:p>
            <a:endParaRPr kumimoji="1" lang="zh-CN" altLang="en-US" dirty="0"/>
          </a:p>
        </p:txBody>
      </p:sp>
    </p:spTree>
    <p:extLst>
      <p:ext uri="{BB962C8B-B14F-4D97-AF65-F5344CB8AC3E}">
        <p14:creationId xmlns:p14="http://schemas.microsoft.com/office/powerpoint/2010/main" val="1088310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43142-32F7-1445-8EA2-5427ADEDC51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15C5AD7-0123-4C4F-AF35-0F7A4A2CD2DD}"/>
              </a:ext>
            </a:extLst>
          </p:cNvPr>
          <p:cNvSpPr>
            <a:spLocks noGrp="1"/>
          </p:cNvSpPr>
          <p:nvPr>
            <p:ph type="body" idx="1"/>
          </p:nvPr>
        </p:nvSpPr>
        <p:spPr/>
        <p:txBody>
          <a:bodyPr/>
          <a:lstStyle/>
          <a:p>
            <a:pPr marL="114300" indent="0">
              <a:buNone/>
            </a:pPr>
            <a:r>
              <a:rPr lang="en" altLang="zh-CN" dirty="0"/>
              <a:t>Hot reload vs. hot restart</a:t>
            </a:r>
          </a:p>
          <a:p>
            <a:r>
              <a:rPr lang="en" altLang="zh-CN" dirty="0"/>
              <a:t>Hot reload works by injecting updated source code files into the running Dart VM (Virtual Machine). </a:t>
            </a:r>
          </a:p>
          <a:p>
            <a:r>
              <a:rPr lang="en" altLang="zh-CN" dirty="0"/>
              <a:t>A few types of code changes cannot be hot reloaded though:</a:t>
            </a:r>
          </a:p>
          <a:p>
            <a:pPr lvl="1"/>
            <a:r>
              <a:rPr lang="en" altLang="zh-CN" dirty="0"/>
              <a:t>Global variable initializers</a:t>
            </a:r>
          </a:p>
          <a:p>
            <a:pPr lvl="1"/>
            <a:r>
              <a:rPr lang="en" altLang="zh-CN" dirty="0"/>
              <a:t>Static field initializers</a:t>
            </a:r>
          </a:p>
          <a:p>
            <a:pPr lvl="1"/>
            <a:r>
              <a:rPr lang="en" altLang="zh-CN" dirty="0"/>
              <a:t>The main() method of the app</a:t>
            </a:r>
          </a:p>
          <a:p>
            <a:r>
              <a:rPr lang="en" altLang="zh-CN" dirty="0"/>
              <a:t>For these changes, fully restart your application without having to end your debugging session. </a:t>
            </a:r>
          </a:p>
        </p:txBody>
      </p:sp>
    </p:spTree>
    <p:extLst>
      <p:ext uri="{BB962C8B-B14F-4D97-AF65-F5344CB8AC3E}">
        <p14:creationId xmlns:p14="http://schemas.microsoft.com/office/powerpoint/2010/main" val="4140392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C3870A-F43A-BF45-BEE4-63E33FF7400B}"/>
              </a:ext>
            </a:extLst>
          </p:cNvPr>
          <p:cNvSpPr>
            <a:spLocks noGrp="1"/>
          </p:cNvSpPr>
          <p:nvPr>
            <p:ph type="title"/>
          </p:nvPr>
        </p:nvSpPr>
        <p:spPr/>
        <p:txBody>
          <a:bodyPr/>
          <a:lstStyle/>
          <a:p>
            <a:r>
              <a:rPr lang="en" altLang="zh-CN" dirty="0"/>
              <a:t>Installation and setup</a:t>
            </a:r>
            <a:endParaRPr lang="zh-CN" altLang="en-US" dirty="0"/>
          </a:p>
        </p:txBody>
      </p:sp>
      <p:sp>
        <p:nvSpPr>
          <p:cNvPr id="7" name="文本占位符 6">
            <a:extLst>
              <a:ext uri="{FF2B5EF4-FFF2-40B4-BE49-F238E27FC236}">
                <a16:creationId xmlns:a16="http://schemas.microsoft.com/office/drawing/2014/main" id="{8A4FDB51-9CF4-2F4E-8E43-BD8064C0F496}"/>
              </a:ext>
            </a:extLst>
          </p:cNvPr>
          <p:cNvSpPr>
            <a:spLocks noGrp="1"/>
          </p:cNvSpPr>
          <p:nvPr>
            <p:ph type="body" idx="1"/>
          </p:nvPr>
        </p:nvSpPr>
        <p:spPr/>
        <p:txBody>
          <a:bodyPr/>
          <a:lstStyle/>
          <a:p>
            <a:pPr marL="114300" indent="0">
              <a:buNone/>
            </a:pPr>
            <a:r>
              <a:rPr lang="en" altLang="zh-CN" dirty="0"/>
              <a:t>Updating the plugins</a:t>
            </a:r>
          </a:p>
          <a:p>
            <a:r>
              <a:rPr lang="en" altLang="zh-CN" dirty="0"/>
              <a:t>Updates to the plugins are shipped on a regular basis. You should be prompted in the IDE when an update is available.</a:t>
            </a:r>
          </a:p>
          <a:p>
            <a:r>
              <a:rPr lang="en" altLang="zh-CN" dirty="0"/>
              <a:t>To check for updates manually:</a:t>
            </a:r>
          </a:p>
          <a:p>
            <a:pPr lvl="1"/>
            <a:r>
              <a:rPr lang="en" altLang="zh-CN" dirty="0"/>
              <a:t>Open preferences (</a:t>
            </a:r>
            <a:r>
              <a:rPr lang="en" altLang="zh-CN" b="1" dirty="0"/>
              <a:t>Android Studio &gt; Check for Updates</a:t>
            </a:r>
            <a:r>
              <a:rPr lang="en" altLang="zh-CN" dirty="0"/>
              <a:t> on macOS, </a:t>
            </a:r>
            <a:r>
              <a:rPr lang="en" altLang="zh-CN" b="1" dirty="0"/>
              <a:t>Help &gt; Check for Updates</a:t>
            </a:r>
            <a:r>
              <a:rPr lang="en" altLang="zh-CN" dirty="0"/>
              <a:t> on Linux).</a:t>
            </a:r>
          </a:p>
          <a:p>
            <a:pPr lvl="1"/>
            <a:r>
              <a:rPr lang="en" altLang="zh-CN" dirty="0"/>
              <a:t>If dart or flutter are listed, update them.</a:t>
            </a:r>
          </a:p>
        </p:txBody>
      </p:sp>
    </p:spTree>
    <p:extLst>
      <p:ext uri="{BB962C8B-B14F-4D97-AF65-F5344CB8AC3E}">
        <p14:creationId xmlns:p14="http://schemas.microsoft.com/office/powerpoint/2010/main" val="463643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err="1"/>
              <a:t>DevTools</a:t>
            </a:r>
            <a:endParaRPr lang="en" altLang="zh-CN" dirty="0"/>
          </a:p>
        </p:txBody>
      </p:sp>
    </p:spTree>
    <p:extLst>
      <p:ext uri="{BB962C8B-B14F-4D97-AF65-F5344CB8AC3E}">
        <p14:creationId xmlns:p14="http://schemas.microsoft.com/office/powerpoint/2010/main" val="3540764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A8787-C38C-514E-AC7C-382D401CB0CE}"/>
              </a:ext>
            </a:extLst>
          </p:cNvPr>
          <p:cNvSpPr>
            <a:spLocks noGrp="1"/>
          </p:cNvSpPr>
          <p:nvPr>
            <p:ph type="title"/>
          </p:nvPr>
        </p:nvSpPr>
        <p:spPr/>
        <p:txBody>
          <a:bodyPr/>
          <a:lstStyle/>
          <a:p>
            <a:r>
              <a:rPr lang="en" altLang="zh-CN" dirty="0"/>
              <a:t>What is </a:t>
            </a:r>
            <a:r>
              <a:rPr lang="en" altLang="zh-CN" dirty="0" err="1"/>
              <a:t>DevTools</a:t>
            </a:r>
            <a:r>
              <a:rPr lang="en" altLang="zh-CN" dirty="0"/>
              <a:t>?</a:t>
            </a:r>
            <a:endParaRPr kumimoji="1" lang="zh-CN" altLang="en-US" dirty="0"/>
          </a:p>
        </p:txBody>
      </p:sp>
      <p:sp>
        <p:nvSpPr>
          <p:cNvPr id="3" name="文本占位符 2">
            <a:extLst>
              <a:ext uri="{FF2B5EF4-FFF2-40B4-BE49-F238E27FC236}">
                <a16:creationId xmlns:a16="http://schemas.microsoft.com/office/drawing/2014/main" id="{10132BB9-CDD8-684C-8523-44C68E1177B6}"/>
              </a:ext>
            </a:extLst>
          </p:cNvPr>
          <p:cNvSpPr>
            <a:spLocks noGrp="1"/>
          </p:cNvSpPr>
          <p:nvPr>
            <p:ph type="body" idx="1"/>
          </p:nvPr>
        </p:nvSpPr>
        <p:spPr>
          <a:xfrm>
            <a:off x="311700" y="1229875"/>
            <a:ext cx="3196128" cy="3339000"/>
          </a:xfrm>
        </p:spPr>
        <p:txBody>
          <a:bodyPr/>
          <a:lstStyle/>
          <a:p>
            <a:r>
              <a:rPr lang="en" altLang="zh-CN" dirty="0" err="1"/>
              <a:t>DevTools</a:t>
            </a:r>
            <a:r>
              <a:rPr lang="en" altLang="zh-CN" dirty="0"/>
              <a:t> is a suite of performance and debugging tools for Dart and Flutter. </a:t>
            </a:r>
          </a:p>
        </p:txBody>
      </p:sp>
      <p:pic>
        <p:nvPicPr>
          <p:cNvPr id="4" name="图片 3">
            <a:extLst>
              <a:ext uri="{FF2B5EF4-FFF2-40B4-BE49-F238E27FC236}">
                <a16:creationId xmlns:a16="http://schemas.microsoft.com/office/drawing/2014/main" id="{B4C226B8-ED9C-944F-8BA0-0DECD88EF26E}"/>
              </a:ext>
            </a:extLst>
          </p:cNvPr>
          <p:cNvPicPr>
            <a:picLocks noChangeAspect="1"/>
          </p:cNvPicPr>
          <p:nvPr/>
        </p:nvPicPr>
        <p:blipFill>
          <a:blip r:embed="rId2"/>
          <a:stretch>
            <a:fillRect/>
          </a:stretch>
        </p:blipFill>
        <p:spPr>
          <a:xfrm>
            <a:off x="4019690" y="1017800"/>
            <a:ext cx="4812610" cy="3913625"/>
          </a:xfrm>
          <a:prstGeom prst="rect">
            <a:avLst/>
          </a:prstGeom>
        </p:spPr>
      </p:pic>
    </p:spTree>
    <p:extLst>
      <p:ext uri="{BB962C8B-B14F-4D97-AF65-F5344CB8AC3E}">
        <p14:creationId xmlns:p14="http://schemas.microsoft.com/office/powerpoint/2010/main" val="130542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5DDD1-348D-6140-98CD-6DF816EC6840}"/>
              </a:ext>
            </a:extLst>
          </p:cNvPr>
          <p:cNvSpPr>
            <a:spLocks noGrp="1"/>
          </p:cNvSpPr>
          <p:nvPr>
            <p:ph type="title"/>
          </p:nvPr>
        </p:nvSpPr>
        <p:spPr/>
        <p:txBody>
          <a:bodyPr/>
          <a:lstStyle/>
          <a:p>
            <a:r>
              <a:rPr lang="en" altLang="zh-CN" dirty="0"/>
              <a:t>What can I do with </a:t>
            </a:r>
            <a:r>
              <a:rPr lang="en" altLang="zh-CN" dirty="0" err="1"/>
              <a:t>DevTools</a:t>
            </a:r>
            <a:r>
              <a:rPr lang="en" altLang="zh-CN" dirty="0"/>
              <a:t>?</a:t>
            </a:r>
            <a:endParaRPr kumimoji="1" lang="zh-CN" altLang="en-US" dirty="0"/>
          </a:p>
        </p:txBody>
      </p:sp>
      <p:sp>
        <p:nvSpPr>
          <p:cNvPr id="3" name="文本占位符 2">
            <a:extLst>
              <a:ext uri="{FF2B5EF4-FFF2-40B4-BE49-F238E27FC236}">
                <a16:creationId xmlns:a16="http://schemas.microsoft.com/office/drawing/2014/main" id="{C70FADB8-46A9-A149-B618-8ED9DA33151A}"/>
              </a:ext>
            </a:extLst>
          </p:cNvPr>
          <p:cNvSpPr>
            <a:spLocks noGrp="1"/>
          </p:cNvSpPr>
          <p:nvPr>
            <p:ph type="body" idx="1"/>
          </p:nvPr>
        </p:nvSpPr>
        <p:spPr/>
        <p:txBody>
          <a:bodyPr/>
          <a:lstStyle/>
          <a:p>
            <a:r>
              <a:rPr lang="en" altLang="zh-CN" dirty="0"/>
              <a:t>Inspect the UI layout and state of a Flutter app.</a:t>
            </a:r>
          </a:p>
          <a:p>
            <a:r>
              <a:rPr lang="en" altLang="zh-CN" dirty="0"/>
              <a:t>Diagnose UI </a:t>
            </a:r>
            <a:r>
              <a:rPr lang="en" altLang="zh-CN" dirty="0" err="1"/>
              <a:t>jank</a:t>
            </a:r>
            <a:r>
              <a:rPr lang="en" altLang="zh-CN" dirty="0"/>
              <a:t> performance issues in a Flutter app.</a:t>
            </a:r>
          </a:p>
          <a:p>
            <a:r>
              <a:rPr lang="en" altLang="zh-CN" dirty="0"/>
              <a:t>Source-level debugging of a Flutter or Dart command-line app.</a:t>
            </a:r>
          </a:p>
          <a:p>
            <a:r>
              <a:rPr lang="en" altLang="zh-CN" dirty="0"/>
              <a:t>Debug memory issues in a Flutter or Dart command-line app.</a:t>
            </a:r>
          </a:p>
          <a:p>
            <a:r>
              <a:rPr lang="en" altLang="zh-CN" dirty="0"/>
              <a:t>View general log and diagnostics information about a running Flutter or Dart command-line app.</a:t>
            </a:r>
          </a:p>
        </p:txBody>
      </p:sp>
    </p:spTree>
    <p:extLst>
      <p:ext uri="{BB962C8B-B14F-4D97-AF65-F5344CB8AC3E}">
        <p14:creationId xmlns:p14="http://schemas.microsoft.com/office/powerpoint/2010/main" val="3591832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AB3D8-FA5F-D74F-AC6E-AF5F9C848B81}"/>
              </a:ext>
            </a:extLst>
          </p:cNvPr>
          <p:cNvSpPr>
            <a:spLocks noGrp="1"/>
          </p:cNvSpPr>
          <p:nvPr>
            <p:ph type="title"/>
          </p:nvPr>
        </p:nvSpPr>
        <p:spPr/>
        <p:txBody>
          <a:bodyPr/>
          <a:lstStyle/>
          <a:p>
            <a:r>
              <a:rPr lang="en" altLang="zh-CN" dirty="0"/>
              <a:t>How?</a:t>
            </a:r>
            <a:endParaRPr kumimoji="1" lang="zh-CN" altLang="en-US" dirty="0"/>
          </a:p>
        </p:txBody>
      </p:sp>
      <p:sp>
        <p:nvSpPr>
          <p:cNvPr id="3" name="文本占位符 2">
            <a:extLst>
              <a:ext uri="{FF2B5EF4-FFF2-40B4-BE49-F238E27FC236}">
                <a16:creationId xmlns:a16="http://schemas.microsoft.com/office/drawing/2014/main" id="{99EF1175-92D0-EA46-AF4C-5D7C07C2395C}"/>
              </a:ext>
            </a:extLst>
          </p:cNvPr>
          <p:cNvSpPr>
            <a:spLocks noGrp="1"/>
          </p:cNvSpPr>
          <p:nvPr>
            <p:ph type="body" idx="1"/>
          </p:nvPr>
        </p:nvSpPr>
        <p:spPr/>
        <p:txBody>
          <a:bodyPr/>
          <a:lstStyle/>
          <a:p>
            <a:r>
              <a:rPr lang="en" altLang="zh-CN" dirty="0"/>
              <a:t>How do I install </a:t>
            </a:r>
            <a:r>
              <a:rPr lang="en" altLang="zh-CN" dirty="0" err="1"/>
              <a:t>DevTools</a:t>
            </a:r>
            <a:r>
              <a:rPr lang="en" altLang="zh-CN" dirty="0"/>
              <a:t>?</a:t>
            </a:r>
          </a:p>
          <a:p>
            <a:pPr lvl="1"/>
            <a:r>
              <a:rPr lang="en" altLang="zh-CN" dirty="0"/>
              <a:t>See the </a:t>
            </a:r>
            <a:r>
              <a:rPr lang="en" altLang="zh-CN" dirty="0">
                <a:hlinkClick r:id="rId2"/>
              </a:rPr>
              <a:t>Android Studio/IntelliJ</a:t>
            </a:r>
            <a:r>
              <a:rPr lang="en" altLang="zh-CN" dirty="0"/>
              <a:t>, </a:t>
            </a:r>
            <a:r>
              <a:rPr lang="en" altLang="zh-CN" dirty="0">
                <a:hlinkClick r:id="rId3"/>
              </a:rPr>
              <a:t>VS Code</a:t>
            </a:r>
            <a:r>
              <a:rPr lang="en" altLang="zh-CN" dirty="0"/>
              <a:t>, or </a:t>
            </a:r>
            <a:r>
              <a:rPr lang="en" altLang="zh-CN" dirty="0">
                <a:hlinkClick r:id="rId4"/>
              </a:rPr>
              <a:t>command line</a:t>
            </a:r>
            <a:r>
              <a:rPr lang="en" altLang="zh-CN" dirty="0"/>
              <a:t> pages for installation instructions.</a:t>
            </a:r>
          </a:p>
          <a:p>
            <a:r>
              <a:rPr lang="en" altLang="zh-CN" dirty="0"/>
              <a:t>How do I try </a:t>
            </a:r>
            <a:r>
              <a:rPr lang="en" altLang="zh-CN" dirty="0" err="1"/>
              <a:t>DevTools</a:t>
            </a:r>
            <a:r>
              <a:rPr lang="en" altLang="zh-CN" dirty="0"/>
              <a:t> written in Flutter?</a:t>
            </a:r>
          </a:p>
          <a:p>
            <a:pPr lvl="1"/>
            <a:r>
              <a:rPr lang="en" altLang="zh-CN" dirty="0"/>
              <a:t>To test the alpha version of </a:t>
            </a:r>
            <a:r>
              <a:rPr lang="en" altLang="zh-CN" dirty="0" err="1"/>
              <a:t>DevTools</a:t>
            </a:r>
            <a:r>
              <a:rPr lang="en" altLang="zh-CN" dirty="0"/>
              <a:t> written in Flutter, click the “beaker” icon in the upper-right corner of </a:t>
            </a:r>
            <a:r>
              <a:rPr lang="en" altLang="zh-CN" dirty="0" err="1"/>
              <a:t>DevTools</a:t>
            </a:r>
            <a:r>
              <a:rPr lang="en" altLang="zh-CN" dirty="0"/>
              <a:t>. </a:t>
            </a:r>
            <a:br>
              <a:rPr lang="en" altLang="zh-CN" dirty="0"/>
            </a:br>
            <a:endParaRPr kumimoji="1" lang="zh-CN" altLang="en-US" dirty="0"/>
          </a:p>
        </p:txBody>
      </p:sp>
      <p:pic>
        <p:nvPicPr>
          <p:cNvPr id="4" name="图片 3">
            <a:extLst>
              <a:ext uri="{FF2B5EF4-FFF2-40B4-BE49-F238E27FC236}">
                <a16:creationId xmlns:a16="http://schemas.microsoft.com/office/drawing/2014/main" id="{3F525277-8D67-1440-BE3A-83900F26FDDC}"/>
              </a:ext>
            </a:extLst>
          </p:cNvPr>
          <p:cNvPicPr>
            <a:picLocks noChangeAspect="1"/>
          </p:cNvPicPr>
          <p:nvPr/>
        </p:nvPicPr>
        <p:blipFill>
          <a:blip r:embed="rId5"/>
          <a:stretch>
            <a:fillRect/>
          </a:stretch>
        </p:blipFill>
        <p:spPr>
          <a:xfrm>
            <a:off x="1885950" y="3334626"/>
            <a:ext cx="5372100" cy="508000"/>
          </a:xfrm>
          <a:prstGeom prst="rect">
            <a:avLst/>
          </a:prstGeom>
        </p:spPr>
      </p:pic>
    </p:spTree>
    <p:extLst>
      <p:ext uri="{BB962C8B-B14F-4D97-AF65-F5344CB8AC3E}">
        <p14:creationId xmlns:p14="http://schemas.microsoft.com/office/powerpoint/2010/main" val="1977929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13845-2FC5-4E41-8BE9-BA0E50523E51}"/>
              </a:ext>
            </a:extLst>
          </p:cNvPr>
          <p:cNvSpPr>
            <a:spLocks noGrp="1"/>
          </p:cNvSpPr>
          <p:nvPr>
            <p:ph type="title"/>
          </p:nvPr>
        </p:nvSpPr>
        <p:spPr/>
        <p:txBody>
          <a:bodyPr/>
          <a:lstStyle/>
          <a:p>
            <a:r>
              <a:rPr lang="en" altLang="zh-CN" dirty="0"/>
              <a:t>Install and run </a:t>
            </a:r>
            <a:r>
              <a:rPr lang="en" altLang="zh-CN" dirty="0" err="1"/>
              <a:t>DevTools</a:t>
            </a:r>
            <a:r>
              <a:rPr lang="en" altLang="zh-CN" dirty="0"/>
              <a:t> from Android Studio</a:t>
            </a:r>
            <a:endParaRPr kumimoji="1" lang="zh-CN" altLang="en-US" dirty="0"/>
          </a:p>
        </p:txBody>
      </p:sp>
      <p:sp>
        <p:nvSpPr>
          <p:cNvPr id="3" name="文本占位符 2">
            <a:extLst>
              <a:ext uri="{FF2B5EF4-FFF2-40B4-BE49-F238E27FC236}">
                <a16:creationId xmlns:a16="http://schemas.microsoft.com/office/drawing/2014/main" id="{BF98BEB9-618F-3644-AA0F-B3B8157E17A8}"/>
              </a:ext>
            </a:extLst>
          </p:cNvPr>
          <p:cNvSpPr>
            <a:spLocks noGrp="1"/>
          </p:cNvSpPr>
          <p:nvPr>
            <p:ph type="body" idx="1"/>
          </p:nvPr>
        </p:nvSpPr>
        <p:spPr/>
        <p:txBody>
          <a:bodyPr/>
          <a:lstStyle/>
          <a:p>
            <a:pPr marL="114300" indent="0">
              <a:buNone/>
            </a:pPr>
            <a:r>
              <a:rPr lang="en" altLang="zh-CN" dirty="0"/>
              <a:t>Install the Flutter plugin</a:t>
            </a:r>
          </a:p>
          <a:p>
            <a:r>
              <a:rPr lang="en" altLang="zh-CN" dirty="0"/>
              <a:t>Install the Flutter plugin if you don’t already have it installed. This can be done using the normal </a:t>
            </a:r>
            <a:r>
              <a:rPr lang="en" altLang="zh-CN" b="1" dirty="0"/>
              <a:t>Plugins</a:t>
            </a:r>
            <a:r>
              <a:rPr lang="en" altLang="zh-CN" dirty="0"/>
              <a:t> page in the IntelliJ and Android Studio settings. Once that page is open, you can search the marketplace for the Flutter plugin.</a:t>
            </a:r>
          </a:p>
        </p:txBody>
      </p:sp>
    </p:spTree>
    <p:extLst>
      <p:ext uri="{BB962C8B-B14F-4D97-AF65-F5344CB8AC3E}">
        <p14:creationId xmlns:p14="http://schemas.microsoft.com/office/powerpoint/2010/main" val="3776167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4E777-9793-9041-BF4F-7F63685D410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6C5F8C0-20B0-3141-9058-7824DE567C10}"/>
              </a:ext>
            </a:extLst>
          </p:cNvPr>
          <p:cNvSpPr>
            <a:spLocks noGrp="1"/>
          </p:cNvSpPr>
          <p:nvPr>
            <p:ph type="body" idx="1"/>
          </p:nvPr>
        </p:nvSpPr>
        <p:spPr/>
        <p:txBody>
          <a:bodyPr/>
          <a:lstStyle/>
          <a:p>
            <a:pPr marL="114300" indent="0">
              <a:buNone/>
            </a:pPr>
            <a:r>
              <a:rPr lang="en" altLang="zh-CN" dirty="0"/>
              <a:t>Start an app to debug</a:t>
            </a:r>
          </a:p>
          <a:p>
            <a:r>
              <a:rPr lang="en" altLang="zh-CN" dirty="0"/>
              <a:t>To open </a:t>
            </a:r>
            <a:r>
              <a:rPr lang="en" altLang="zh-CN" dirty="0" err="1"/>
              <a:t>DevTools</a:t>
            </a:r>
            <a:r>
              <a:rPr lang="en" altLang="zh-CN" dirty="0"/>
              <a:t>, you first need to run a Flutter app. This can be accomplished by opening a Flutter project, ensuring that you have a device connected, and clicking the </a:t>
            </a:r>
            <a:r>
              <a:rPr lang="en" altLang="zh-CN" b="1" dirty="0"/>
              <a:t>Run</a:t>
            </a:r>
            <a:r>
              <a:rPr lang="en" altLang="zh-CN" dirty="0"/>
              <a:t> or </a:t>
            </a:r>
            <a:r>
              <a:rPr lang="en" altLang="zh-CN" b="1" dirty="0"/>
              <a:t>Debug</a:t>
            </a:r>
            <a:r>
              <a:rPr lang="en" altLang="zh-CN" dirty="0"/>
              <a:t> toolbar buttons.</a:t>
            </a:r>
            <a:endParaRPr kumimoji="1" lang="zh-CN" altLang="en-US" dirty="0"/>
          </a:p>
        </p:txBody>
      </p:sp>
    </p:spTree>
    <p:extLst>
      <p:ext uri="{BB962C8B-B14F-4D97-AF65-F5344CB8AC3E}">
        <p14:creationId xmlns:p14="http://schemas.microsoft.com/office/powerpoint/2010/main" val="2544286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13450-CBAF-A745-853E-8FC5EC5AF65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ABF70B9-B2C7-2043-9F17-F0B83EA7E9D2}"/>
              </a:ext>
            </a:extLst>
          </p:cNvPr>
          <p:cNvSpPr>
            <a:spLocks noGrp="1"/>
          </p:cNvSpPr>
          <p:nvPr>
            <p:ph type="body" idx="1"/>
          </p:nvPr>
        </p:nvSpPr>
        <p:spPr/>
        <p:txBody>
          <a:bodyPr/>
          <a:lstStyle/>
          <a:p>
            <a:pPr marL="114300" indent="0">
              <a:buNone/>
            </a:pPr>
            <a:r>
              <a:rPr lang="en" altLang="zh-CN" dirty="0"/>
              <a:t>Launch </a:t>
            </a:r>
            <a:r>
              <a:rPr lang="en" altLang="zh-CN" dirty="0" err="1"/>
              <a:t>DevTools</a:t>
            </a:r>
            <a:r>
              <a:rPr lang="en" altLang="zh-CN" dirty="0"/>
              <a:t> from the toolbar/menu</a:t>
            </a:r>
          </a:p>
          <a:p>
            <a:r>
              <a:rPr lang="en" altLang="zh-CN" dirty="0"/>
              <a:t>Once an app is running, you can start </a:t>
            </a:r>
            <a:r>
              <a:rPr lang="en" altLang="zh-CN" dirty="0" err="1"/>
              <a:t>DevTools</a:t>
            </a:r>
            <a:r>
              <a:rPr lang="en" altLang="zh-CN" dirty="0"/>
              <a:t> using one of the following:</a:t>
            </a:r>
          </a:p>
          <a:p>
            <a:pPr lvl="1"/>
            <a:r>
              <a:rPr lang="en" altLang="zh-CN" dirty="0"/>
              <a:t>Select the </a:t>
            </a:r>
            <a:r>
              <a:rPr lang="en" altLang="zh-CN" b="1" dirty="0"/>
              <a:t>Open </a:t>
            </a:r>
            <a:r>
              <a:rPr lang="en" altLang="zh-CN" b="1" dirty="0" err="1"/>
              <a:t>DevTools</a:t>
            </a:r>
            <a:r>
              <a:rPr lang="en" altLang="zh-CN" dirty="0"/>
              <a:t> toolbar action in the Run view.</a:t>
            </a:r>
          </a:p>
          <a:p>
            <a:pPr lvl="1"/>
            <a:r>
              <a:rPr lang="en" altLang="zh-CN" dirty="0"/>
              <a:t>Select the </a:t>
            </a:r>
            <a:r>
              <a:rPr lang="en" altLang="zh-CN" b="1" dirty="0"/>
              <a:t>Open </a:t>
            </a:r>
            <a:r>
              <a:rPr lang="en" altLang="zh-CN" b="1" dirty="0" err="1"/>
              <a:t>DevTools</a:t>
            </a:r>
            <a:r>
              <a:rPr lang="en" altLang="zh-CN" dirty="0"/>
              <a:t> toolbar action in the Debug view. (if debugging)</a:t>
            </a:r>
          </a:p>
          <a:p>
            <a:pPr lvl="1"/>
            <a:r>
              <a:rPr lang="en" altLang="zh-CN" dirty="0"/>
              <a:t>Select the </a:t>
            </a:r>
            <a:r>
              <a:rPr lang="en" altLang="zh-CN" b="1" dirty="0"/>
              <a:t>Open </a:t>
            </a:r>
            <a:r>
              <a:rPr lang="en" altLang="zh-CN" b="1" dirty="0" err="1"/>
              <a:t>DevTools</a:t>
            </a:r>
            <a:r>
              <a:rPr lang="en" altLang="zh-CN" dirty="0"/>
              <a:t> action from the </a:t>
            </a:r>
            <a:r>
              <a:rPr lang="en" altLang="zh-CN" b="1" dirty="0"/>
              <a:t>More Actions</a:t>
            </a:r>
            <a:r>
              <a:rPr lang="en" altLang="zh-CN" dirty="0"/>
              <a:t> menu in the Flutter Inspector view.</a:t>
            </a:r>
          </a:p>
        </p:txBody>
      </p:sp>
      <p:pic>
        <p:nvPicPr>
          <p:cNvPr id="4" name="图片 3">
            <a:extLst>
              <a:ext uri="{FF2B5EF4-FFF2-40B4-BE49-F238E27FC236}">
                <a16:creationId xmlns:a16="http://schemas.microsoft.com/office/drawing/2014/main" id="{0D53B081-9803-704D-B990-51B113BA1E92}"/>
              </a:ext>
            </a:extLst>
          </p:cNvPr>
          <p:cNvPicPr>
            <a:picLocks noChangeAspect="1"/>
          </p:cNvPicPr>
          <p:nvPr/>
        </p:nvPicPr>
        <p:blipFill>
          <a:blip r:embed="rId2"/>
          <a:stretch>
            <a:fillRect/>
          </a:stretch>
        </p:blipFill>
        <p:spPr>
          <a:xfrm>
            <a:off x="2421102" y="3876182"/>
            <a:ext cx="3797300" cy="1092200"/>
          </a:xfrm>
          <a:prstGeom prst="rect">
            <a:avLst/>
          </a:prstGeom>
        </p:spPr>
      </p:pic>
    </p:spTree>
    <p:extLst>
      <p:ext uri="{BB962C8B-B14F-4D97-AF65-F5344CB8AC3E}">
        <p14:creationId xmlns:p14="http://schemas.microsoft.com/office/powerpoint/2010/main" val="104270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8E8F2-06F5-D34D-932C-A3E917D5BBF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34B4B9D-4D8B-2E47-B7EC-9305A6298E9B}"/>
              </a:ext>
            </a:extLst>
          </p:cNvPr>
          <p:cNvSpPr>
            <a:spLocks noGrp="1"/>
          </p:cNvSpPr>
          <p:nvPr>
            <p:ph type="body" idx="1"/>
          </p:nvPr>
        </p:nvSpPr>
        <p:spPr/>
        <p:txBody>
          <a:bodyPr/>
          <a:lstStyle/>
          <a:p>
            <a:pPr marL="114300" indent="0">
              <a:buNone/>
            </a:pPr>
            <a:r>
              <a:rPr lang="en" altLang="zh-CN" dirty="0"/>
              <a:t>Launch </a:t>
            </a:r>
            <a:r>
              <a:rPr lang="en" altLang="zh-CN" dirty="0" err="1"/>
              <a:t>DevTools</a:t>
            </a:r>
            <a:r>
              <a:rPr lang="en" altLang="zh-CN" dirty="0"/>
              <a:t> from an action</a:t>
            </a:r>
          </a:p>
          <a:p>
            <a:r>
              <a:rPr lang="en" altLang="zh-CN" dirty="0"/>
              <a:t>You can also open </a:t>
            </a:r>
            <a:r>
              <a:rPr lang="en" altLang="zh-CN" dirty="0" err="1"/>
              <a:t>DevTools</a:t>
            </a:r>
            <a:r>
              <a:rPr lang="en" altLang="zh-CN" dirty="0"/>
              <a:t> from an IntelliJ action. Open the </a:t>
            </a:r>
            <a:r>
              <a:rPr lang="en" altLang="zh-CN" b="1" dirty="0"/>
              <a:t>Find Action…</a:t>
            </a:r>
            <a:r>
              <a:rPr lang="en" altLang="zh-CN" dirty="0"/>
              <a:t> dialog (on a Mac, press </a:t>
            </a:r>
            <a:r>
              <a:rPr lang="en" altLang="zh-CN" dirty="0" err="1"/>
              <a:t>Command+Shift+A</a:t>
            </a:r>
            <a:r>
              <a:rPr lang="en" altLang="zh-CN" dirty="0"/>
              <a:t>), and search for the </a:t>
            </a:r>
            <a:r>
              <a:rPr lang="en" altLang="zh-CN" b="1" dirty="0"/>
              <a:t>Open </a:t>
            </a:r>
            <a:r>
              <a:rPr lang="en" altLang="zh-CN" b="1" dirty="0" err="1"/>
              <a:t>DevTools</a:t>
            </a:r>
            <a:r>
              <a:rPr lang="en" altLang="zh-CN" dirty="0"/>
              <a:t> action. </a:t>
            </a:r>
          </a:p>
          <a:p>
            <a:r>
              <a:rPr lang="en" altLang="zh-CN" dirty="0"/>
              <a:t>When you select that action, </a:t>
            </a:r>
            <a:r>
              <a:rPr lang="en" altLang="zh-CN" dirty="0" err="1"/>
              <a:t>DevTools</a:t>
            </a:r>
            <a:r>
              <a:rPr lang="en" altLang="zh-CN" dirty="0"/>
              <a:t> is installed (if it isn’t already), the </a:t>
            </a:r>
            <a:r>
              <a:rPr lang="en" altLang="zh-CN" dirty="0" err="1"/>
              <a:t>DevTools</a:t>
            </a:r>
            <a:r>
              <a:rPr lang="en" altLang="zh-CN" dirty="0"/>
              <a:t> server launches, and a browser instance opens pointing to the </a:t>
            </a:r>
            <a:r>
              <a:rPr lang="en" altLang="zh-CN" dirty="0" err="1"/>
              <a:t>DevTools</a:t>
            </a:r>
            <a:r>
              <a:rPr lang="en" altLang="zh-CN" dirty="0"/>
              <a:t> app.</a:t>
            </a:r>
          </a:p>
        </p:txBody>
      </p:sp>
    </p:spTree>
    <p:extLst>
      <p:ext uri="{BB962C8B-B14F-4D97-AF65-F5344CB8AC3E}">
        <p14:creationId xmlns:p14="http://schemas.microsoft.com/office/powerpoint/2010/main" val="2171063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56F68-99D4-8A4D-9A7D-0B0A300F2F06}"/>
              </a:ext>
            </a:extLst>
          </p:cNvPr>
          <p:cNvSpPr>
            <a:spLocks noGrp="1"/>
          </p:cNvSpPr>
          <p:nvPr>
            <p:ph type="title"/>
          </p:nvPr>
        </p:nvSpPr>
        <p:spPr/>
        <p:txBody>
          <a:bodyPr/>
          <a:lstStyle/>
          <a:p>
            <a:r>
              <a:rPr lang="en" altLang="zh-CN" dirty="0"/>
              <a:t>Install and run </a:t>
            </a:r>
            <a:r>
              <a:rPr lang="en" altLang="zh-CN" dirty="0" err="1"/>
              <a:t>DevTools</a:t>
            </a:r>
            <a:r>
              <a:rPr lang="en" altLang="zh-CN" dirty="0"/>
              <a:t> from VS Code</a:t>
            </a:r>
            <a:endParaRPr kumimoji="1" lang="zh-CN" altLang="en-US" dirty="0"/>
          </a:p>
        </p:txBody>
      </p:sp>
      <p:sp>
        <p:nvSpPr>
          <p:cNvPr id="3" name="文本占位符 2">
            <a:extLst>
              <a:ext uri="{FF2B5EF4-FFF2-40B4-BE49-F238E27FC236}">
                <a16:creationId xmlns:a16="http://schemas.microsoft.com/office/drawing/2014/main" id="{55475714-58D6-1648-ADFB-ECD8679A71C5}"/>
              </a:ext>
            </a:extLst>
          </p:cNvPr>
          <p:cNvSpPr>
            <a:spLocks noGrp="1"/>
          </p:cNvSpPr>
          <p:nvPr>
            <p:ph type="body" idx="1"/>
          </p:nvPr>
        </p:nvSpPr>
        <p:spPr/>
        <p:txBody>
          <a:bodyPr/>
          <a:lstStyle/>
          <a:p>
            <a:pPr marL="114300" indent="0">
              <a:buNone/>
            </a:pPr>
            <a:r>
              <a:rPr lang="en" altLang="zh-CN" dirty="0"/>
              <a:t>Install the VS Code extensions</a:t>
            </a:r>
          </a:p>
          <a:p>
            <a:r>
              <a:rPr lang="en" altLang="zh-CN" dirty="0"/>
              <a:t>To use the </a:t>
            </a:r>
            <a:r>
              <a:rPr lang="en" altLang="zh-CN" dirty="0" err="1"/>
              <a:t>DevTools</a:t>
            </a:r>
            <a:r>
              <a:rPr lang="en" altLang="zh-CN" dirty="0"/>
              <a:t> from VS Code, you need the </a:t>
            </a:r>
            <a:r>
              <a:rPr lang="en" altLang="zh-CN" dirty="0">
                <a:hlinkClick r:id="rId2"/>
              </a:rPr>
              <a:t>Dart extension</a:t>
            </a:r>
            <a:r>
              <a:rPr lang="en" altLang="zh-CN" dirty="0"/>
              <a:t>. If you’re debugging Flutter applications, you should also install the </a:t>
            </a:r>
            <a:r>
              <a:rPr lang="en" altLang="zh-CN" dirty="0">
                <a:hlinkClick r:id="rId3"/>
              </a:rPr>
              <a:t>Flutter extension</a:t>
            </a:r>
            <a:r>
              <a:rPr lang="en" altLang="zh-CN" dirty="0"/>
              <a:t>.</a:t>
            </a:r>
          </a:p>
          <a:p>
            <a:pPr marL="114300" indent="0">
              <a:buNone/>
            </a:pPr>
            <a:endParaRPr lang="en" altLang="zh-CN" dirty="0"/>
          </a:p>
          <a:p>
            <a:pPr marL="114300" indent="0">
              <a:buNone/>
            </a:pPr>
            <a:r>
              <a:rPr lang="en" altLang="zh-CN" dirty="0"/>
              <a:t>Start an application to debug</a:t>
            </a:r>
          </a:p>
          <a:p>
            <a:r>
              <a:rPr lang="en" altLang="zh-CN" dirty="0"/>
              <a:t>Start a debug session for your application by opening the root folder of your project (the one containing </a:t>
            </a:r>
            <a:r>
              <a:rPr lang="en" altLang="zh-CN" dirty="0" err="1"/>
              <a:t>pubspec.yaml</a:t>
            </a:r>
            <a:r>
              <a:rPr lang="en" altLang="zh-CN" dirty="0"/>
              <a:t>) in VS Code and clicking </a:t>
            </a:r>
            <a:r>
              <a:rPr lang="en" altLang="zh-CN" b="1" dirty="0"/>
              <a:t>Debug &gt; Start Debugging</a:t>
            </a:r>
            <a:r>
              <a:rPr lang="en" altLang="zh-CN" dirty="0"/>
              <a:t> (F5).</a:t>
            </a:r>
            <a:br>
              <a:rPr lang="en" altLang="zh-CN" dirty="0"/>
            </a:br>
            <a:endParaRPr kumimoji="1" lang="zh-CN" altLang="en-US" dirty="0"/>
          </a:p>
        </p:txBody>
      </p:sp>
    </p:spTree>
    <p:extLst>
      <p:ext uri="{BB962C8B-B14F-4D97-AF65-F5344CB8AC3E}">
        <p14:creationId xmlns:p14="http://schemas.microsoft.com/office/powerpoint/2010/main" val="536389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72800-06B8-D94A-B8A6-C96086ECB12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9BBA3E8-2714-6C4B-AD67-FFA2B2163D49}"/>
              </a:ext>
            </a:extLst>
          </p:cNvPr>
          <p:cNvSpPr>
            <a:spLocks noGrp="1"/>
          </p:cNvSpPr>
          <p:nvPr>
            <p:ph type="body" idx="1"/>
          </p:nvPr>
        </p:nvSpPr>
        <p:spPr/>
        <p:txBody>
          <a:bodyPr/>
          <a:lstStyle/>
          <a:p>
            <a:pPr marL="114300" indent="0">
              <a:buNone/>
            </a:pPr>
            <a:r>
              <a:rPr lang="en" altLang="zh-CN" dirty="0"/>
              <a:t>Launch </a:t>
            </a:r>
            <a:r>
              <a:rPr lang="en" altLang="zh-CN" dirty="0" err="1"/>
              <a:t>DevTools</a:t>
            </a:r>
            <a:endParaRPr lang="en" altLang="zh-CN" dirty="0"/>
          </a:p>
          <a:p>
            <a:r>
              <a:rPr lang="en" altLang="zh-CN" dirty="0"/>
              <a:t>Once the debug session is active and the application has started, the </a:t>
            </a:r>
            <a:r>
              <a:rPr lang="en" altLang="zh-CN" b="1" dirty="0"/>
              <a:t>Dart: Open </a:t>
            </a:r>
            <a:r>
              <a:rPr lang="en" altLang="zh-CN" b="1" dirty="0" err="1"/>
              <a:t>DevTools</a:t>
            </a:r>
            <a:r>
              <a:rPr lang="en" altLang="zh-CN" dirty="0"/>
              <a:t> command becomes available in the VS Code command palette:</a:t>
            </a:r>
          </a:p>
          <a:p>
            <a:endParaRPr kumimoji="1" lang="zh-CN" altLang="en-US" dirty="0"/>
          </a:p>
        </p:txBody>
      </p:sp>
      <p:pic>
        <p:nvPicPr>
          <p:cNvPr id="4" name="图片 3">
            <a:extLst>
              <a:ext uri="{FF2B5EF4-FFF2-40B4-BE49-F238E27FC236}">
                <a16:creationId xmlns:a16="http://schemas.microsoft.com/office/drawing/2014/main" id="{3A737DE8-3AD3-E247-A95A-E0C144D7400D}"/>
              </a:ext>
            </a:extLst>
          </p:cNvPr>
          <p:cNvPicPr>
            <a:picLocks noChangeAspect="1"/>
          </p:cNvPicPr>
          <p:nvPr/>
        </p:nvPicPr>
        <p:blipFill>
          <a:blip r:embed="rId2"/>
          <a:stretch>
            <a:fillRect/>
          </a:stretch>
        </p:blipFill>
        <p:spPr>
          <a:xfrm>
            <a:off x="127000" y="2899375"/>
            <a:ext cx="8890000" cy="1460500"/>
          </a:xfrm>
          <a:prstGeom prst="rect">
            <a:avLst/>
          </a:prstGeom>
        </p:spPr>
      </p:pic>
    </p:spTree>
    <p:extLst>
      <p:ext uri="{BB962C8B-B14F-4D97-AF65-F5344CB8AC3E}">
        <p14:creationId xmlns:p14="http://schemas.microsoft.com/office/powerpoint/2010/main" val="410545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EF859-CBC0-FB4D-A6E3-B99B3483FFE7}"/>
              </a:ext>
            </a:extLst>
          </p:cNvPr>
          <p:cNvSpPr>
            <a:spLocks noGrp="1"/>
          </p:cNvSpPr>
          <p:nvPr>
            <p:ph type="title"/>
          </p:nvPr>
        </p:nvSpPr>
        <p:spPr/>
        <p:txBody>
          <a:bodyPr/>
          <a:lstStyle/>
          <a:p>
            <a:r>
              <a:rPr lang="en" altLang="zh-CN" dirty="0"/>
              <a:t>Creating projects</a:t>
            </a:r>
            <a:endParaRPr kumimoji="1" lang="zh-CN" altLang="en-US" dirty="0"/>
          </a:p>
        </p:txBody>
      </p:sp>
      <p:sp>
        <p:nvSpPr>
          <p:cNvPr id="3" name="文本占位符 2">
            <a:extLst>
              <a:ext uri="{FF2B5EF4-FFF2-40B4-BE49-F238E27FC236}">
                <a16:creationId xmlns:a16="http://schemas.microsoft.com/office/drawing/2014/main" id="{E8B4DBDA-ACDF-244A-ADD0-F4DC809BF1F4}"/>
              </a:ext>
            </a:extLst>
          </p:cNvPr>
          <p:cNvSpPr>
            <a:spLocks noGrp="1"/>
          </p:cNvSpPr>
          <p:nvPr>
            <p:ph type="body" idx="1"/>
          </p:nvPr>
        </p:nvSpPr>
        <p:spPr/>
        <p:txBody>
          <a:bodyPr/>
          <a:lstStyle/>
          <a:p>
            <a:pPr marL="114300" indent="0">
              <a:buNone/>
            </a:pPr>
            <a:r>
              <a:rPr lang="en" altLang="zh-CN" dirty="0"/>
              <a:t>Creating a new project</a:t>
            </a:r>
          </a:p>
          <a:p>
            <a:r>
              <a:rPr lang="en" altLang="zh-CN" dirty="0"/>
              <a:t>To create a new Flutter project from the Flutter starter app template:</a:t>
            </a:r>
          </a:p>
          <a:p>
            <a:pPr marL="939800" lvl="1" indent="-342900">
              <a:buFont typeface="+mj-lt"/>
              <a:buAutoNum type="arabicPeriod"/>
            </a:pPr>
            <a:r>
              <a:rPr lang="en" altLang="zh-CN" dirty="0"/>
              <a:t>In the IDE, click </a:t>
            </a:r>
            <a:r>
              <a:rPr lang="en" altLang="zh-CN" b="1" dirty="0"/>
              <a:t>Create New Project</a:t>
            </a:r>
            <a:r>
              <a:rPr lang="en" altLang="zh-CN" dirty="0"/>
              <a:t> from the </a:t>
            </a:r>
            <a:r>
              <a:rPr lang="en" altLang="zh-CN" b="1" dirty="0"/>
              <a:t>Welcome</a:t>
            </a:r>
            <a:r>
              <a:rPr lang="en" altLang="zh-CN" dirty="0"/>
              <a:t> window or </a:t>
            </a:r>
            <a:r>
              <a:rPr lang="en" altLang="zh-CN" b="1" dirty="0"/>
              <a:t>File &gt; New &gt; Project</a:t>
            </a:r>
            <a:r>
              <a:rPr lang="en" altLang="zh-CN" dirty="0"/>
              <a:t> from the main IDE window.</a:t>
            </a:r>
          </a:p>
          <a:p>
            <a:pPr marL="939800" lvl="1" indent="-342900">
              <a:buFont typeface="+mj-lt"/>
              <a:buAutoNum type="arabicPeriod"/>
            </a:pPr>
            <a:r>
              <a:rPr lang="en" altLang="zh-CN" dirty="0"/>
              <a:t>Select </a:t>
            </a:r>
            <a:r>
              <a:rPr lang="en" altLang="zh-CN" b="1" dirty="0"/>
              <a:t>Flutter</a:t>
            </a:r>
            <a:r>
              <a:rPr lang="en" altLang="zh-CN" dirty="0"/>
              <a:t> in the menu, and click </a:t>
            </a:r>
            <a:r>
              <a:rPr lang="en" altLang="zh-CN" b="1" dirty="0"/>
              <a:t>Next</a:t>
            </a:r>
            <a:r>
              <a:rPr lang="en" altLang="zh-CN" dirty="0"/>
              <a:t>.</a:t>
            </a:r>
          </a:p>
          <a:p>
            <a:pPr marL="939800" lvl="1" indent="-342900">
              <a:buFont typeface="+mj-lt"/>
              <a:buAutoNum type="arabicPeriod"/>
            </a:pPr>
            <a:r>
              <a:rPr lang="en" altLang="zh-CN" dirty="0"/>
              <a:t>Enter your desired </a:t>
            </a:r>
            <a:r>
              <a:rPr lang="en" altLang="zh-CN" b="1" dirty="0"/>
              <a:t>Project name</a:t>
            </a:r>
            <a:r>
              <a:rPr lang="en" altLang="zh-CN" dirty="0"/>
              <a:t> and </a:t>
            </a:r>
            <a:r>
              <a:rPr lang="en" altLang="zh-CN" b="1" dirty="0"/>
              <a:t>Project location</a:t>
            </a:r>
            <a:r>
              <a:rPr lang="en" altLang="zh-CN" dirty="0"/>
              <a:t>.</a:t>
            </a:r>
          </a:p>
          <a:p>
            <a:pPr marL="939800" lvl="1" indent="-342900">
              <a:buFont typeface="+mj-lt"/>
              <a:buAutoNum type="arabicPeriod"/>
            </a:pPr>
            <a:r>
              <a:rPr lang="en" altLang="zh-CN" dirty="0"/>
              <a:t>If you might publish this app, </a:t>
            </a:r>
            <a:r>
              <a:rPr lang="en" altLang="zh-CN" dirty="0">
                <a:hlinkClick r:id="rId2"/>
              </a:rPr>
              <a:t>set the company domain</a:t>
            </a:r>
            <a:r>
              <a:rPr lang="en" altLang="zh-CN" dirty="0"/>
              <a:t>.</a:t>
            </a:r>
          </a:p>
          <a:p>
            <a:pPr marL="939800" lvl="1" indent="-342900">
              <a:buFont typeface="+mj-lt"/>
              <a:buAutoNum type="arabicPeriod"/>
            </a:pPr>
            <a:r>
              <a:rPr lang="en" altLang="zh-CN" dirty="0"/>
              <a:t>Click </a:t>
            </a:r>
            <a:r>
              <a:rPr lang="en" altLang="zh-CN" b="1" dirty="0"/>
              <a:t>Finish</a:t>
            </a:r>
            <a:r>
              <a:rPr lang="en" altLang="zh-CN" dirty="0"/>
              <a:t>.</a:t>
            </a:r>
          </a:p>
        </p:txBody>
      </p:sp>
    </p:spTree>
    <p:extLst>
      <p:ext uri="{BB962C8B-B14F-4D97-AF65-F5344CB8AC3E}">
        <p14:creationId xmlns:p14="http://schemas.microsoft.com/office/powerpoint/2010/main" val="249709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F867E-B6BA-9B49-8987-32CA0C8FC74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93DF72E-AAC5-BC42-936A-22F6A2E194EB}"/>
              </a:ext>
            </a:extLst>
          </p:cNvPr>
          <p:cNvSpPr>
            <a:spLocks noGrp="1"/>
          </p:cNvSpPr>
          <p:nvPr>
            <p:ph type="body" idx="1"/>
          </p:nvPr>
        </p:nvSpPr>
        <p:spPr>
          <a:xfrm>
            <a:off x="311700" y="1229875"/>
            <a:ext cx="2439381" cy="3339000"/>
          </a:xfrm>
        </p:spPr>
        <p:txBody>
          <a:bodyPr/>
          <a:lstStyle/>
          <a:p>
            <a:r>
              <a:rPr lang="en" altLang="zh-CN" dirty="0" err="1"/>
              <a:t>DevTools</a:t>
            </a:r>
            <a:r>
              <a:rPr lang="en" altLang="zh-CN" dirty="0"/>
              <a:t> launches in your browser and automatically connects to your debug session.</a:t>
            </a:r>
            <a:endParaRPr kumimoji="1" lang="zh-CN" altLang="en-US" dirty="0"/>
          </a:p>
        </p:txBody>
      </p:sp>
      <p:pic>
        <p:nvPicPr>
          <p:cNvPr id="4" name="图片 3">
            <a:extLst>
              <a:ext uri="{FF2B5EF4-FFF2-40B4-BE49-F238E27FC236}">
                <a16:creationId xmlns:a16="http://schemas.microsoft.com/office/drawing/2014/main" id="{76A86C79-1AAD-C148-8EE3-465B07540B17}"/>
              </a:ext>
            </a:extLst>
          </p:cNvPr>
          <p:cNvPicPr>
            <a:picLocks noChangeAspect="1"/>
          </p:cNvPicPr>
          <p:nvPr/>
        </p:nvPicPr>
        <p:blipFill>
          <a:blip r:embed="rId2"/>
          <a:stretch>
            <a:fillRect/>
          </a:stretch>
        </p:blipFill>
        <p:spPr>
          <a:xfrm>
            <a:off x="2751081" y="1122626"/>
            <a:ext cx="6218621" cy="3553498"/>
          </a:xfrm>
          <a:prstGeom prst="rect">
            <a:avLst/>
          </a:prstGeom>
        </p:spPr>
      </p:pic>
    </p:spTree>
    <p:extLst>
      <p:ext uri="{BB962C8B-B14F-4D97-AF65-F5344CB8AC3E}">
        <p14:creationId xmlns:p14="http://schemas.microsoft.com/office/powerpoint/2010/main" val="3653415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06BEB-BD3F-F045-8A86-009B7583A96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980D091-765F-5D4B-9780-89C321079061}"/>
              </a:ext>
            </a:extLst>
          </p:cNvPr>
          <p:cNvSpPr>
            <a:spLocks noGrp="1"/>
          </p:cNvSpPr>
          <p:nvPr>
            <p:ph type="body" idx="1"/>
          </p:nvPr>
        </p:nvSpPr>
        <p:spPr/>
        <p:txBody>
          <a:bodyPr/>
          <a:lstStyle/>
          <a:p>
            <a:r>
              <a:rPr lang="en" altLang="zh-CN" dirty="0"/>
              <a:t>While the </a:t>
            </a:r>
            <a:r>
              <a:rPr lang="en" altLang="zh-CN" dirty="0" err="1"/>
              <a:t>DevTools</a:t>
            </a:r>
            <a:r>
              <a:rPr lang="en" altLang="zh-CN" dirty="0"/>
              <a:t> are active, you’ll see them in the status bar of VS Code. </a:t>
            </a:r>
            <a:endParaRPr kumimoji="1" lang="zh-CN" altLang="en-US" dirty="0"/>
          </a:p>
        </p:txBody>
      </p:sp>
      <p:pic>
        <p:nvPicPr>
          <p:cNvPr id="4" name="图片 3">
            <a:extLst>
              <a:ext uri="{FF2B5EF4-FFF2-40B4-BE49-F238E27FC236}">
                <a16:creationId xmlns:a16="http://schemas.microsoft.com/office/drawing/2014/main" id="{B82685FB-0901-084A-9A19-CD1EDA3D2D27}"/>
              </a:ext>
            </a:extLst>
          </p:cNvPr>
          <p:cNvPicPr>
            <a:picLocks noChangeAspect="1"/>
          </p:cNvPicPr>
          <p:nvPr/>
        </p:nvPicPr>
        <p:blipFill>
          <a:blip r:embed="rId2"/>
          <a:stretch>
            <a:fillRect/>
          </a:stretch>
        </p:blipFill>
        <p:spPr>
          <a:xfrm>
            <a:off x="2095938" y="2264375"/>
            <a:ext cx="4826000" cy="1270000"/>
          </a:xfrm>
          <a:prstGeom prst="rect">
            <a:avLst/>
          </a:prstGeom>
        </p:spPr>
      </p:pic>
    </p:spTree>
    <p:extLst>
      <p:ext uri="{BB962C8B-B14F-4D97-AF65-F5344CB8AC3E}">
        <p14:creationId xmlns:p14="http://schemas.microsoft.com/office/powerpoint/2010/main" val="3436892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E083F-DF96-0D47-B62A-67205A0DD1FD}"/>
              </a:ext>
            </a:extLst>
          </p:cNvPr>
          <p:cNvSpPr>
            <a:spLocks noGrp="1"/>
          </p:cNvSpPr>
          <p:nvPr>
            <p:ph type="title"/>
          </p:nvPr>
        </p:nvSpPr>
        <p:spPr/>
        <p:txBody>
          <a:bodyPr/>
          <a:lstStyle/>
          <a:p>
            <a:r>
              <a:rPr lang="en" altLang="zh-CN" dirty="0"/>
              <a:t>Install and run </a:t>
            </a:r>
            <a:r>
              <a:rPr lang="en" altLang="zh-CN" dirty="0" err="1"/>
              <a:t>DevTools</a:t>
            </a:r>
            <a:r>
              <a:rPr lang="en" altLang="zh-CN" dirty="0"/>
              <a:t> from the command line</a:t>
            </a:r>
            <a:endParaRPr kumimoji="1" lang="zh-CN" altLang="en-US" dirty="0"/>
          </a:p>
        </p:txBody>
      </p:sp>
      <p:sp>
        <p:nvSpPr>
          <p:cNvPr id="3" name="文本占位符 2">
            <a:extLst>
              <a:ext uri="{FF2B5EF4-FFF2-40B4-BE49-F238E27FC236}">
                <a16:creationId xmlns:a16="http://schemas.microsoft.com/office/drawing/2014/main" id="{8DB519D3-790C-6144-BE38-1AFA72E4A5DC}"/>
              </a:ext>
            </a:extLst>
          </p:cNvPr>
          <p:cNvSpPr>
            <a:spLocks noGrp="1"/>
          </p:cNvSpPr>
          <p:nvPr>
            <p:ph type="body" idx="1"/>
          </p:nvPr>
        </p:nvSpPr>
        <p:spPr/>
        <p:txBody>
          <a:bodyPr/>
          <a:lstStyle/>
          <a:p>
            <a:pPr marL="114300" indent="0">
              <a:buNone/>
            </a:pPr>
            <a:r>
              <a:rPr lang="en" altLang="zh-CN" dirty="0"/>
              <a:t>Install </a:t>
            </a:r>
            <a:r>
              <a:rPr lang="en" altLang="zh-CN" dirty="0" err="1"/>
              <a:t>DevTools</a:t>
            </a:r>
            <a:endParaRPr lang="en" altLang="zh-CN" dirty="0"/>
          </a:p>
          <a:p>
            <a:endParaRPr kumimoji="1" lang="zh-CN" altLang="en-US" dirty="0"/>
          </a:p>
        </p:txBody>
      </p:sp>
      <p:pic>
        <p:nvPicPr>
          <p:cNvPr id="4" name="图片 3">
            <a:extLst>
              <a:ext uri="{FF2B5EF4-FFF2-40B4-BE49-F238E27FC236}">
                <a16:creationId xmlns:a16="http://schemas.microsoft.com/office/drawing/2014/main" id="{9411EEEA-8314-8249-AF90-237B991850EF}"/>
              </a:ext>
            </a:extLst>
          </p:cNvPr>
          <p:cNvPicPr>
            <a:picLocks noChangeAspect="1"/>
          </p:cNvPicPr>
          <p:nvPr/>
        </p:nvPicPr>
        <p:blipFill>
          <a:blip r:embed="rId2"/>
          <a:stretch>
            <a:fillRect/>
          </a:stretch>
        </p:blipFill>
        <p:spPr>
          <a:xfrm>
            <a:off x="1543050" y="1821850"/>
            <a:ext cx="6057900" cy="2959100"/>
          </a:xfrm>
          <a:prstGeom prst="rect">
            <a:avLst/>
          </a:prstGeom>
        </p:spPr>
      </p:pic>
    </p:spTree>
    <p:extLst>
      <p:ext uri="{BB962C8B-B14F-4D97-AF65-F5344CB8AC3E}">
        <p14:creationId xmlns:p14="http://schemas.microsoft.com/office/powerpoint/2010/main" val="168598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BFE2A-91C4-A640-8ED6-CB2E3C4F822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784E652-BE6C-AB44-A44E-DA67C22125A5}"/>
              </a:ext>
            </a:extLst>
          </p:cNvPr>
          <p:cNvSpPr>
            <a:spLocks noGrp="1"/>
          </p:cNvSpPr>
          <p:nvPr>
            <p:ph type="body" idx="1"/>
          </p:nvPr>
        </p:nvSpPr>
        <p:spPr/>
        <p:txBody>
          <a:bodyPr/>
          <a:lstStyle/>
          <a:p>
            <a:pPr marL="114300" indent="0">
              <a:buNone/>
            </a:pPr>
            <a:r>
              <a:rPr lang="en" altLang="zh-CN" dirty="0"/>
              <a:t>Launch the </a:t>
            </a:r>
            <a:r>
              <a:rPr lang="en" altLang="zh-CN" dirty="0" err="1"/>
              <a:t>DevTools</a:t>
            </a:r>
            <a:r>
              <a:rPr lang="en" altLang="zh-CN" dirty="0"/>
              <a:t> application server</a:t>
            </a:r>
          </a:p>
          <a:p>
            <a:endParaRPr kumimoji="1" lang="zh-CN" altLang="en-US" dirty="0"/>
          </a:p>
        </p:txBody>
      </p:sp>
      <p:pic>
        <p:nvPicPr>
          <p:cNvPr id="4" name="图片 3">
            <a:extLst>
              <a:ext uri="{FF2B5EF4-FFF2-40B4-BE49-F238E27FC236}">
                <a16:creationId xmlns:a16="http://schemas.microsoft.com/office/drawing/2014/main" id="{8BE80EA7-E957-894F-9901-3E72E8435DB8}"/>
              </a:ext>
            </a:extLst>
          </p:cNvPr>
          <p:cNvPicPr>
            <a:picLocks noChangeAspect="1"/>
          </p:cNvPicPr>
          <p:nvPr/>
        </p:nvPicPr>
        <p:blipFill>
          <a:blip r:embed="rId2"/>
          <a:stretch>
            <a:fillRect/>
          </a:stretch>
        </p:blipFill>
        <p:spPr>
          <a:xfrm>
            <a:off x="630620" y="1801075"/>
            <a:ext cx="7157545" cy="2831747"/>
          </a:xfrm>
          <a:prstGeom prst="rect">
            <a:avLst/>
          </a:prstGeom>
        </p:spPr>
      </p:pic>
    </p:spTree>
    <p:extLst>
      <p:ext uri="{BB962C8B-B14F-4D97-AF65-F5344CB8AC3E}">
        <p14:creationId xmlns:p14="http://schemas.microsoft.com/office/powerpoint/2010/main" val="1960601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EBFE3-7E77-D347-B652-75375ECD9ED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4ADF346-9421-6448-BC98-273D8C554059}"/>
              </a:ext>
            </a:extLst>
          </p:cNvPr>
          <p:cNvSpPr>
            <a:spLocks noGrp="1"/>
          </p:cNvSpPr>
          <p:nvPr>
            <p:ph type="body" idx="1"/>
          </p:nvPr>
        </p:nvSpPr>
        <p:spPr/>
        <p:txBody>
          <a:bodyPr/>
          <a:lstStyle/>
          <a:p>
            <a:pPr marL="114300" indent="0">
              <a:buNone/>
            </a:pPr>
            <a:r>
              <a:rPr lang="en" altLang="zh-CN" dirty="0"/>
              <a:t>Start an application to debug</a:t>
            </a:r>
          </a:p>
          <a:p>
            <a:endParaRPr kumimoji="1" lang="zh-CN" altLang="en-US" dirty="0"/>
          </a:p>
        </p:txBody>
      </p:sp>
      <p:pic>
        <p:nvPicPr>
          <p:cNvPr id="4" name="图片 3">
            <a:extLst>
              <a:ext uri="{FF2B5EF4-FFF2-40B4-BE49-F238E27FC236}">
                <a16:creationId xmlns:a16="http://schemas.microsoft.com/office/drawing/2014/main" id="{DF93CF35-C999-EC4A-9CE4-C8D78AB81AAF}"/>
              </a:ext>
            </a:extLst>
          </p:cNvPr>
          <p:cNvPicPr>
            <a:picLocks noChangeAspect="1"/>
          </p:cNvPicPr>
          <p:nvPr/>
        </p:nvPicPr>
        <p:blipFill>
          <a:blip r:embed="rId2"/>
          <a:stretch>
            <a:fillRect/>
          </a:stretch>
        </p:blipFill>
        <p:spPr>
          <a:xfrm>
            <a:off x="0" y="1763055"/>
            <a:ext cx="9144000" cy="3380445"/>
          </a:xfrm>
          <a:prstGeom prst="rect">
            <a:avLst/>
          </a:prstGeom>
        </p:spPr>
      </p:pic>
    </p:spTree>
    <p:extLst>
      <p:ext uri="{BB962C8B-B14F-4D97-AF65-F5344CB8AC3E}">
        <p14:creationId xmlns:p14="http://schemas.microsoft.com/office/powerpoint/2010/main" val="2025882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69C2D-9387-A044-BF4C-52D6105DB63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87848A1-B772-0E42-91F8-BA6CC8C12E67}"/>
              </a:ext>
            </a:extLst>
          </p:cNvPr>
          <p:cNvSpPr>
            <a:spLocks noGrp="1"/>
          </p:cNvSpPr>
          <p:nvPr>
            <p:ph type="body" idx="1"/>
          </p:nvPr>
        </p:nvSpPr>
        <p:spPr/>
        <p:txBody>
          <a:bodyPr/>
          <a:lstStyle/>
          <a:p>
            <a:pPr marL="114300" indent="0">
              <a:buNone/>
            </a:pPr>
            <a:r>
              <a:rPr lang="en" altLang="zh-CN" dirty="0"/>
              <a:t>Open </a:t>
            </a:r>
            <a:r>
              <a:rPr lang="en" altLang="zh-CN" dirty="0" err="1"/>
              <a:t>DevTools</a:t>
            </a:r>
            <a:r>
              <a:rPr lang="en" altLang="zh-CN" dirty="0"/>
              <a:t> and connect to the target app</a:t>
            </a:r>
          </a:p>
          <a:p>
            <a:endParaRPr kumimoji="1" lang="zh-CN" altLang="en-US" dirty="0"/>
          </a:p>
        </p:txBody>
      </p:sp>
      <p:pic>
        <p:nvPicPr>
          <p:cNvPr id="4" name="图片 3">
            <a:extLst>
              <a:ext uri="{FF2B5EF4-FFF2-40B4-BE49-F238E27FC236}">
                <a16:creationId xmlns:a16="http://schemas.microsoft.com/office/drawing/2014/main" id="{03AE43A8-7FBC-A44A-AC76-624CFC543ED4}"/>
              </a:ext>
            </a:extLst>
          </p:cNvPr>
          <p:cNvPicPr>
            <a:picLocks noChangeAspect="1"/>
          </p:cNvPicPr>
          <p:nvPr/>
        </p:nvPicPr>
        <p:blipFill>
          <a:blip r:embed="rId2"/>
          <a:stretch>
            <a:fillRect/>
          </a:stretch>
        </p:blipFill>
        <p:spPr>
          <a:xfrm>
            <a:off x="740979" y="1836177"/>
            <a:ext cx="7094483" cy="3145746"/>
          </a:xfrm>
          <a:prstGeom prst="rect">
            <a:avLst/>
          </a:prstGeom>
        </p:spPr>
      </p:pic>
    </p:spTree>
    <p:extLst>
      <p:ext uri="{BB962C8B-B14F-4D97-AF65-F5344CB8AC3E}">
        <p14:creationId xmlns:p14="http://schemas.microsoft.com/office/powerpoint/2010/main" val="55305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17F33-C5D0-A848-B28B-B8494CD999E8}"/>
              </a:ext>
            </a:extLst>
          </p:cNvPr>
          <p:cNvSpPr>
            <a:spLocks noGrp="1"/>
          </p:cNvSpPr>
          <p:nvPr>
            <p:ph type="title"/>
          </p:nvPr>
        </p:nvSpPr>
        <p:spPr/>
        <p:txBody>
          <a:bodyPr/>
          <a:lstStyle/>
          <a:p>
            <a:r>
              <a:rPr lang="en" altLang="zh-CN" dirty="0"/>
              <a:t>Using the Flutter inspector</a:t>
            </a:r>
            <a:endParaRPr kumimoji="1" lang="zh-CN" altLang="en-US" dirty="0"/>
          </a:p>
        </p:txBody>
      </p:sp>
      <p:sp>
        <p:nvSpPr>
          <p:cNvPr id="3" name="文本占位符 2">
            <a:extLst>
              <a:ext uri="{FF2B5EF4-FFF2-40B4-BE49-F238E27FC236}">
                <a16:creationId xmlns:a16="http://schemas.microsoft.com/office/drawing/2014/main" id="{F2FB4A68-B641-BA4B-8FE8-E25CE5653F5A}"/>
              </a:ext>
            </a:extLst>
          </p:cNvPr>
          <p:cNvSpPr>
            <a:spLocks noGrp="1"/>
          </p:cNvSpPr>
          <p:nvPr>
            <p:ph type="body" idx="1"/>
          </p:nvPr>
        </p:nvSpPr>
        <p:spPr>
          <a:xfrm>
            <a:off x="311700" y="1229875"/>
            <a:ext cx="3071315" cy="3339000"/>
          </a:xfrm>
        </p:spPr>
        <p:txBody>
          <a:bodyPr/>
          <a:lstStyle/>
          <a:p>
            <a:pPr marL="114300" indent="0">
              <a:buNone/>
            </a:pPr>
            <a:r>
              <a:rPr lang="en" altLang="zh-CN" dirty="0"/>
              <a:t>What is it?</a:t>
            </a:r>
          </a:p>
          <a:p>
            <a:r>
              <a:rPr lang="en" altLang="zh-CN" dirty="0"/>
              <a:t>The Flutter widget inspector is a powerful tool for visualizing and exploring Flutter widget trees. </a:t>
            </a:r>
          </a:p>
          <a:p>
            <a:endParaRPr kumimoji="1" lang="zh-CN" altLang="en-US" dirty="0"/>
          </a:p>
        </p:txBody>
      </p:sp>
      <p:pic>
        <p:nvPicPr>
          <p:cNvPr id="4" name="图片 3">
            <a:extLst>
              <a:ext uri="{FF2B5EF4-FFF2-40B4-BE49-F238E27FC236}">
                <a16:creationId xmlns:a16="http://schemas.microsoft.com/office/drawing/2014/main" id="{9BD69823-4CBF-114A-A851-3B3490161EB7}"/>
              </a:ext>
            </a:extLst>
          </p:cNvPr>
          <p:cNvPicPr>
            <a:picLocks noChangeAspect="1"/>
          </p:cNvPicPr>
          <p:nvPr/>
        </p:nvPicPr>
        <p:blipFill>
          <a:blip r:embed="rId2"/>
          <a:stretch>
            <a:fillRect/>
          </a:stretch>
        </p:blipFill>
        <p:spPr>
          <a:xfrm>
            <a:off x="3383015" y="924945"/>
            <a:ext cx="5760985" cy="4060900"/>
          </a:xfrm>
          <a:prstGeom prst="rect">
            <a:avLst/>
          </a:prstGeom>
        </p:spPr>
      </p:pic>
    </p:spTree>
    <p:extLst>
      <p:ext uri="{BB962C8B-B14F-4D97-AF65-F5344CB8AC3E}">
        <p14:creationId xmlns:p14="http://schemas.microsoft.com/office/powerpoint/2010/main" val="119193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E7AFC-A938-B347-A65B-81AC62F4EE8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A8A4635-0FB6-184E-903B-C71E1C78F1B7}"/>
              </a:ext>
            </a:extLst>
          </p:cNvPr>
          <p:cNvSpPr>
            <a:spLocks noGrp="1"/>
          </p:cNvSpPr>
          <p:nvPr>
            <p:ph type="body" idx="1"/>
          </p:nvPr>
        </p:nvSpPr>
        <p:spPr/>
        <p:txBody>
          <a:bodyPr/>
          <a:lstStyle/>
          <a:p>
            <a:pPr marL="114300" indent="0">
              <a:buNone/>
            </a:pPr>
            <a:r>
              <a:rPr lang="en" altLang="zh-CN" dirty="0"/>
              <a:t>Get started</a:t>
            </a:r>
          </a:p>
          <a:p>
            <a:r>
              <a:rPr lang="en" altLang="zh-CN" dirty="0"/>
              <a:t>To debug a layout issue, run the app in </a:t>
            </a:r>
            <a:r>
              <a:rPr lang="en" altLang="zh-CN" dirty="0">
                <a:hlinkClick r:id="rId2"/>
              </a:rPr>
              <a:t>debug mode</a:t>
            </a:r>
            <a:r>
              <a:rPr lang="en" altLang="zh-CN" dirty="0"/>
              <a:t> and open the inspector by clicking the </a:t>
            </a:r>
            <a:r>
              <a:rPr lang="en" altLang="zh-CN" b="1" dirty="0"/>
              <a:t>Flutter Inspector</a:t>
            </a:r>
            <a:r>
              <a:rPr lang="en" altLang="zh-CN" dirty="0"/>
              <a:t> tab on the </a:t>
            </a:r>
            <a:r>
              <a:rPr lang="en" altLang="zh-CN" dirty="0" err="1"/>
              <a:t>DevTools</a:t>
            </a:r>
            <a:r>
              <a:rPr lang="en" altLang="zh-CN" dirty="0"/>
              <a:t> toolbar.</a:t>
            </a:r>
          </a:p>
          <a:p>
            <a:r>
              <a:rPr lang="en" altLang="zh-CN" b="1" dirty="0"/>
              <a:t>Note:</a:t>
            </a:r>
            <a:r>
              <a:rPr lang="en" altLang="zh-CN" dirty="0"/>
              <a:t> You can still access the Flutter inspector directly from Android Studio/IntelliJ, but you might prefer the more spacious view when running it from </a:t>
            </a:r>
            <a:r>
              <a:rPr lang="en" altLang="zh-CN" dirty="0" err="1"/>
              <a:t>DevTools</a:t>
            </a:r>
            <a:r>
              <a:rPr lang="en" altLang="zh-CN" dirty="0"/>
              <a:t> in a browser. </a:t>
            </a:r>
            <a:endParaRPr kumimoji="1" lang="zh-CN" altLang="en-US" dirty="0"/>
          </a:p>
        </p:txBody>
      </p:sp>
    </p:spTree>
    <p:extLst>
      <p:ext uri="{BB962C8B-B14F-4D97-AF65-F5344CB8AC3E}">
        <p14:creationId xmlns:p14="http://schemas.microsoft.com/office/powerpoint/2010/main" val="4109559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F8067-6A02-F64E-86F3-43616E15588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F31FA38-6EE2-9843-B807-CF1FB130194A}"/>
              </a:ext>
            </a:extLst>
          </p:cNvPr>
          <p:cNvSpPr>
            <a:spLocks noGrp="1"/>
          </p:cNvSpPr>
          <p:nvPr>
            <p:ph type="body" idx="1"/>
          </p:nvPr>
        </p:nvSpPr>
        <p:spPr/>
        <p:txBody>
          <a:bodyPr/>
          <a:lstStyle/>
          <a:p>
            <a:pPr marL="114300" indent="0">
              <a:buNone/>
            </a:pPr>
            <a:r>
              <a:rPr lang="en" altLang="zh-CN" dirty="0"/>
              <a:t>Debugging layout issues visually</a:t>
            </a:r>
          </a:p>
          <a:p>
            <a:endParaRPr kumimoji="1" lang="zh-CN" altLang="en-US" dirty="0"/>
          </a:p>
        </p:txBody>
      </p:sp>
      <p:pic>
        <p:nvPicPr>
          <p:cNvPr id="4" name="图片 3">
            <a:extLst>
              <a:ext uri="{FF2B5EF4-FFF2-40B4-BE49-F238E27FC236}">
                <a16:creationId xmlns:a16="http://schemas.microsoft.com/office/drawing/2014/main" id="{30AD2754-C25F-0844-9A50-4940254712A1}"/>
              </a:ext>
            </a:extLst>
          </p:cNvPr>
          <p:cNvPicPr>
            <a:picLocks noChangeAspect="1"/>
          </p:cNvPicPr>
          <p:nvPr/>
        </p:nvPicPr>
        <p:blipFill>
          <a:blip r:embed="rId2"/>
          <a:stretch>
            <a:fillRect/>
          </a:stretch>
        </p:blipFill>
        <p:spPr>
          <a:xfrm>
            <a:off x="0" y="2123153"/>
            <a:ext cx="9144000" cy="2079607"/>
          </a:xfrm>
          <a:prstGeom prst="rect">
            <a:avLst/>
          </a:prstGeom>
        </p:spPr>
      </p:pic>
    </p:spTree>
    <p:extLst>
      <p:ext uri="{BB962C8B-B14F-4D97-AF65-F5344CB8AC3E}">
        <p14:creationId xmlns:p14="http://schemas.microsoft.com/office/powerpoint/2010/main" val="3325171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E3353-FD42-984C-B75E-61830151944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17EB7A2-6A8E-9F44-AA0E-D4BF80467801}"/>
              </a:ext>
            </a:extLst>
          </p:cNvPr>
          <p:cNvSpPr>
            <a:spLocks noGrp="1"/>
          </p:cNvSpPr>
          <p:nvPr>
            <p:ph type="body" idx="1"/>
          </p:nvPr>
        </p:nvSpPr>
        <p:spPr/>
        <p:txBody>
          <a:bodyPr/>
          <a:lstStyle/>
          <a:p>
            <a:pPr marL="114300" indent="0">
              <a:buNone/>
            </a:pPr>
            <a:r>
              <a:rPr lang="en" altLang="zh-CN" dirty="0"/>
              <a:t>Inspecting a widget</a:t>
            </a:r>
          </a:p>
          <a:p>
            <a:r>
              <a:rPr lang="en" altLang="zh-CN" dirty="0"/>
              <a:t>You can browse the interactive widget tree to view nearby widgets and see their field values.</a:t>
            </a:r>
          </a:p>
          <a:p>
            <a:r>
              <a:rPr lang="en" altLang="zh-CN" dirty="0"/>
              <a:t>To locate individual UI elements in the widget tree, click the </a:t>
            </a:r>
            <a:r>
              <a:rPr lang="en" altLang="zh-CN" b="1" dirty="0"/>
              <a:t>Select Widget Mode</a:t>
            </a:r>
            <a:r>
              <a:rPr lang="en" altLang="zh-CN" dirty="0"/>
              <a:t> button in the toolbar. </a:t>
            </a:r>
          </a:p>
          <a:p>
            <a:r>
              <a:rPr lang="en" altLang="zh-CN" dirty="0"/>
              <a:t>When debugging layout issues, the key fields to look at are the size and constraints fields. </a:t>
            </a:r>
            <a:endParaRPr kumimoji="1" lang="zh-CN" altLang="en-US" dirty="0"/>
          </a:p>
        </p:txBody>
      </p:sp>
    </p:spTree>
    <p:extLst>
      <p:ext uri="{BB962C8B-B14F-4D97-AF65-F5344CB8AC3E}">
        <p14:creationId xmlns:p14="http://schemas.microsoft.com/office/powerpoint/2010/main" val="72969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BE2DA-90D1-6E41-86A8-1C9FE7FB400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F6B1557-FB46-6547-AA31-4189A9EC4917}"/>
              </a:ext>
            </a:extLst>
          </p:cNvPr>
          <p:cNvSpPr>
            <a:spLocks noGrp="1"/>
          </p:cNvSpPr>
          <p:nvPr>
            <p:ph type="body" idx="1"/>
          </p:nvPr>
        </p:nvSpPr>
        <p:spPr/>
        <p:txBody>
          <a:bodyPr/>
          <a:lstStyle/>
          <a:p>
            <a:pPr marL="114300" indent="0">
              <a:buNone/>
            </a:pPr>
            <a:r>
              <a:rPr lang="en" altLang="zh-CN" dirty="0"/>
              <a:t>Creating a new project from existing source code</a:t>
            </a:r>
          </a:p>
          <a:p>
            <a:r>
              <a:rPr lang="en" altLang="zh-CN" dirty="0"/>
              <a:t>To create a new Flutter project containing existing Flutter source code files:</a:t>
            </a:r>
          </a:p>
          <a:p>
            <a:pPr marL="939800" lvl="1" indent="-342900">
              <a:buFont typeface="+mj-lt"/>
              <a:buAutoNum type="arabicPeriod"/>
            </a:pPr>
            <a:r>
              <a:rPr lang="en" altLang="zh-CN" dirty="0"/>
              <a:t>In the IDE, click </a:t>
            </a:r>
            <a:r>
              <a:rPr lang="en" altLang="zh-CN" b="1" dirty="0"/>
              <a:t>Create New Project</a:t>
            </a:r>
            <a:r>
              <a:rPr lang="en" altLang="zh-CN" dirty="0"/>
              <a:t> from the </a:t>
            </a:r>
            <a:r>
              <a:rPr lang="en" altLang="zh-CN" b="1" dirty="0"/>
              <a:t>Welcome</a:t>
            </a:r>
            <a:r>
              <a:rPr lang="en" altLang="zh-CN" dirty="0"/>
              <a:t> window or </a:t>
            </a:r>
            <a:r>
              <a:rPr lang="en" altLang="zh-CN" b="1" dirty="0"/>
              <a:t>File &gt; New &gt; Project</a:t>
            </a:r>
            <a:r>
              <a:rPr lang="en" altLang="zh-CN" dirty="0"/>
              <a:t> from the main IDE window.</a:t>
            </a:r>
          </a:p>
          <a:p>
            <a:pPr marL="939800" lvl="1" indent="-342900">
              <a:buFont typeface="+mj-lt"/>
              <a:buAutoNum type="arabicPeriod"/>
            </a:pPr>
            <a:r>
              <a:rPr lang="en" altLang="zh-CN" dirty="0"/>
              <a:t>Select </a:t>
            </a:r>
            <a:r>
              <a:rPr lang="en" altLang="zh-CN" b="1" dirty="0"/>
              <a:t>Flutter</a:t>
            </a:r>
            <a:r>
              <a:rPr lang="en" altLang="zh-CN" dirty="0"/>
              <a:t> in the menu, and click </a:t>
            </a:r>
            <a:r>
              <a:rPr lang="en" altLang="zh-CN" b="1" dirty="0"/>
              <a:t>Next</a:t>
            </a:r>
            <a:r>
              <a:rPr lang="en" altLang="zh-CN" dirty="0"/>
              <a:t>.</a:t>
            </a:r>
          </a:p>
          <a:p>
            <a:pPr marL="939800" lvl="1" indent="-342900">
              <a:buFont typeface="+mj-lt"/>
              <a:buAutoNum type="arabicPeriod"/>
            </a:pPr>
            <a:r>
              <a:rPr lang="en" altLang="zh-CN" dirty="0"/>
              <a:t>Under </a:t>
            </a:r>
            <a:r>
              <a:rPr lang="en" altLang="zh-CN" b="1" dirty="0"/>
              <a:t>Project location</a:t>
            </a:r>
            <a:r>
              <a:rPr lang="en" altLang="zh-CN" dirty="0"/>
              <a:t> enter, or browse to, the directory holding your existing Flutter source code files.</a:t>
            </a:r>
          </a:p>
          <a:p>
            <a:pPr marL="939800" lvl="1" indent="-342900">
              <a:buFont typeface="+mj-lt"/>
              <a:buAutoNum type="arabicPeriod"/>
            </a:pPr>
            <a:r>
              <a:rPr lang="en" altLang="zh-CN" dirty="0"/>
              <a:t>Click </a:t>
            </a:r>
            <a:r>
              <a:rPr lang="en" altLang="zh-CN" b="1" dirty="0"/>
              <a:t>Finish</a:t>
            </a:r>
            <a:r>
              <a:rPr lang="en" altLang="zh-CN" dirty="0"/>
              <a:t>.</a:t>
            </a:r>
            <a:br>
              <a:rPr lang="en" altLang="zh-CN" dirty="0"/>
            </a:br>
            <a:endParaRPr kumimoji="1" lang="zh-CN" altLang="en-US" dirty="0"/>
          </a:p>
        </p:txBody>
      </p:sp>
    </p:spTree>
    <p:extLst>
      <p:ext uri="{BB962C8B-B14F-4D97-AF65-F5344CB8AC3E}">
        <p14:creationId xmlns:p14="http://schemas.microsoft.com/office/powerpoint/2010/main" val="567322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30E7B-E22D-8542-873D-4A1B681CD2E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BA78DD-3799-D84F-B1E5-418C799445CE}"/>
              </a:ext>
            </a:extLst>
          </p:cNvPr>
          <p:cNvSpPr>
            <a:spLocks noGrp="1"/>
          </p:cNvSpPr>
          <p:nvPr>
            <p:ph type="body" idx="1"/>
          </p:nvPr>
        </p:nvSpPr>
        <p:spPr/>
        <p:txBody>
          <a:bodyPr/>
          <a:lstStyle/>
          <a:p>
            <a:pPr marL="114300" indent="0">
              <a:buNone/>
            </a:pPr>
            <a:r>
              <a:rPr lang="en" altLang="zh-CN" dirty="0"/>
              <a:t>Track widget creation</a:t>
            </a:r>
          </a:p>
          <a:p>
            <a:r>
              <a:rPr lang="en" altLang="zh-CN" dirty="0"/>
              <a:t>When launching an application from an IDE, the source instrumentation happens by default. For command line launches, you need to opt-in to the source instrumentation. To do this, run the app with the --track-widget-creation flag:</a:t>
            </a:r>
            <a:endParaRPr kumimoji="1" lang="zh-CN" altLang="en-US" dirty="0"/>
          </a:p>
        </p:txBody>
      </p:sp>
      <p:pic>
        <p:nvPicPr>
          <p:cNvPr id="4" name="图片 3">
            <a:extLst>
              <a:ext uri="{FF2B5EF4-FFF2-40B4-BE49-F238E27FC236}">
                <a16:creationId xmlns:a16="http://schemas.microsoft.com/office/drawing/2014/main" id="{07371146-A000-D042-9942-7875C1A3D844}"/>
              </a:ext>
            </a:extLst>
          </p:cNvPr>
          <p:cNvPicPr>
            <a:picLocks noChangeAspect="1"/>
          </p:cNvPicPr>
          <p:nvPr/>
        </p:nvPicPr>
        <p:blipFill>
          <a:blip r:embed="rId2"/>
          <a:stretch>
            <a:fillRect/>
          </a:stretch>
        </p:blipFill>
        <p:spPr>
          <a:xfrm>
            <a:off x="1871717" y="3403162"/>
            <a:ext cx="4013200" cy="292100"/>
          </a:xfrm>
          <a:prstGeom prst="rect">
            <a:avLst/>
          </a:prstGeom>
        </p:spPr>
      </p:pic>
    </p:spTree>
    <p:extLst>
      <p:ext uri="{BB962C8B-B14F-4D97-AF65-F5344CB8AC3E}">
        <p14:creationId xmlns:p14="http://schemas.microsoft.com/office/powerpoint/2010/main" val="605052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B0EE0-5C64-6B4B-86D1-ADEBA897D52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30AE3CE-9DD9-5344-BE5B-BF3967A427CE}"/>
              </a:ext>
            </a:extLst>
          </p:cNvPr>
          <p:cNvSpPr>
            <a:spLocks noGrp="1"/>
          </p:cNvSpPr>
          <p:nvPr>
            <p:ph type="body" idx="1"/>
          </p:nvPr>
        </p:nvSpPr>
        <p:spPr>
          <a:xfrm>
            <a:off x="311700" y="1229875"/>
            <a:ext cx="3448376" cy="3339000"/>
          </a:xfrm>
        </p:spPr>
        <p:txBody>
          <a:bodyPr/>
          <a:lstStyle/>
          <a:p>
            <a:r>
              <a:rPr lang="en" altLang="zh-CN" dirty="0"/>
              <a:t>Here are examples of what your widget tree might look like with and without track widget creation enabled.</a:t>
            </a:r>
          </a:p>
          <a:p>
            <a:r>
              <a:rPr lang="en" altLang="zh-CN" dirty="0"/>
              <a:t>Track widget creation enabled (</a:t>
            </a:r>
            <a:r>
              <a:rPr lang="en" altLang="zh-CN" b="1" dirty="0"/>
              <a:t>recommended</a:t>
            </a:r>
            <a:r>
              <a:rPr lang="en" altLang="zh-CN" dirty="0"/>
              <a:t>):</a:t>
            </a:r>
          </a:p>
          <a:p>
            <a:endParaRPr kumimoji="1" lang="zh-CN" altLang="en-US" dirty="0"/>
          </a:p>
        </p:txBody>
      </p:sp>
      <p:pic>
        <p:nvPicPr>
          <p:cNvPr id="4" name="图片 3">
            <a:extLst>
              <a:ext uri="{FF2B5EF4-FFF2-40B4-BE49-F238E27FC236}">
                <a16:creationId xmlns:a16="http://schemas.microsoft.com/office/drawing/2014/main" id="{42677E84-F965-194F-AA17-8626A85B7CE9}"/>
              </a:ext>
            </a:extLst>
          </p:cNvPr>
          <p:cNvPicPr>
            <a:picLocks noChangeAspect="1"/>
          </p:cNvPicPr>
          <p:nvPr/>
        </p:nvPicPr>
        <p:blipFill>
          <a:blip r:embed="rId2"/>
          <a:stretch>
            <a:fillRect/>
          </a:stretch>
        </p:blipFill>
        <p:spPr>
          <a:xfrm>
            <a:off x="4572000" y="0"/>
            <a:ext cx="3769424" cy="5143500"/>
          </a:xfrm>
          <a:prstGeom prst="rect">
            <a:avLst/>
          </a:prstGeom>
        </p:spPr>
      </p:pic>
    </p:spTree>
    <p:extLst>
      <p:ext uri="{BB962C8B-B14F-4D97-AF65-F5344CB8AC3E}">
        <p14:creationId xmlns:p14="http://schemas.microsoft.com/office/powerpoint/2010/main" val="345186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9D6E4-BD7A-7D42-8847-DC0411BF8F8E}"/>
              </a:ext>
            </a:extLst>
          </p:cNvPr>
          <p:cNvSpPr>
            <a:spLocks noGrp="1"/>
          </p:cNvSpPr>
          <p:nvPr>
            <p:ph type="title"/>
          </p:nvPr>
        </p:nvSpPr>
        <p:spPr/>
        <p:txBody>
          <a:bodyPr/>
          <a:lstStyle/>
          <a:p>
            <a:r>
              <a:rPr lang="en" altLang="zh-CN" dirty="0"/>
              <a:t>Using the Timeline view</a:t>
            </a:r>
            <a:endParaRPr kumimoji="1" lang="zh-CN" altLang="en-US" dirty="0"/>
          </a:p>
        </p:txBody>
      </p:sp>
      <p:sp>
        <p:nvSpPr>
          <p:cNvPr id="3" name="文本占位符 2">
            <a:extLst>
              <a:ext uri="{FF2B5EF4-FFF2-40B4-BE49-F238E27FC236}">
                <a16:creationId xmlns:a16="http://schemas.microsoft.com/office/drawing/2014/main" id="{D8BD3058-E9CB-8E46-A7AE-A8707E0B245F}"/>
              </a:ext>
            </a:extLst>
          </p:cNvPr>
          <p:cNvSpPr>
            <a:spLocks noGrp="1"/>
          </p:cNvSpPr>
          <p:nvPr>
            <p:ph type="body" idx="1"/>
          </p:nvPr>
        </p:nvSpPr>
        <p:spPr/>
        <p:txBody>
          <a:bodyPr/>
          <a:lstStyle/>
          <a:p>
            <a:pPr marL="114300" indent="0">
              <a:buNone/>
            </a:pPr>
            <a:r>
              <a:rPr lang="en" altLang="zh-CN" dirty="0"/>
              <a:t>What is it?</a:t>
            </a:r>
          </a:p>
          <a:p>
            <a:r>
              <a:rPr lang="en" altLang="zh-CN" dirty="0"/>
              <a:t>The timeline view displays information about Flutter frames. It consists of three parts, each increasing in granularity.</a:t>
            </a:r>
          </a:p>
          <a:p>
            <a:pPr lvl="1"/>
            <a:r>
              <a:rPr lang="en" altLang="zh-CN" dirty="0"/>
              <a:t>Frame rendering chart</a:t>
            </a:r>
          </a:p>
          <a:p>
            <a:pPr lvl="1"/>
            <a:r>
              <a:rPr lang="en" altLang="zh-CN" dirty="0"/>
              <a:t>Frame events chart</a:t>
            </a:r>
          </a:p>
          <a:p>
            <a:pPr lvl="1"/>
            <a:r>
              <a:rPr lang="en" altLang="zh-CN" dirty="0"/>
              <a:t>CPU profiler</a:t>
            </a:r>
          </a:p>
          <a:p>
            <a:endParaRPr kumimoji="1" lang="zh-CN" altLang="en-US" dirty="0"/>
          </a:p>
        </p:txBody>
      </p:sp>
    </p:spTree>
    <p:extLst>
      <p:ext uri="{BB962C8B-B14F-4D97-AF65-F5344CB8AC3E}">
        <p14:creationId xmlns:p14="http://schemas.microsoft.com/office/powerpoint/2010/main" val="3904686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4A9C1-AD7A-0540-AFC2-F58918C9909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91A4FDD-83A7-B74F-B462-F69EF6A4F995}"/>
              </a:ext>
            </a:extLst>
          </p:cNvPr>
          <p:cNvSpPr>
            <a:spLocks noGrp="1"/>
          </p:cNvSpPr>
          <p:nvPr>
            <p:ph type="body" idx="1"/>
          </p:nvPr>
        </p:nvSpPr>
        <p:spPr/>
        <p:txBody>
          <a:bodyPr/>
          <a:lstStyle/>
          <a:p>
            <a:pPr marL="114300" indent="0">
              <a:buNone/>
            </a:pPr>
            <a:r>
              <a:rPr lang="en" altLang="zh-CN" dirty="0"/>
              <a:t>Frame rendering chart</a:t>
            </a:r>
          </a:p>
          <a:p>
            <a:r>
              <a:rPr lang="en" altLang="zh-CN" dirty="0"/>
              <a:t>This chart is populated with individual frames as they are rendered in your application. Each bar in the chart represents a frame. </a:t>
            </a:r>
          </a:p>
          <a:p>
            <a:endParaRPr kumimoji="1" lang="zh-CN" altLang="en-US" dirty="0"/>
          </a:p>
        </p:txBody>
      </p:sp>
      <p:pic>
        <p:nvPicPr>
          <p:cNvPr id="4" name="图片 3">
            <a:extLst>
              <a:ext uri="{FF2B5EF4-FFF2-40B4-BE49-F238E27FC236}">
                <a16:creationId xmlns:a16="http://schemas.microsoft.com/office/drawing/2014/main" id="{BF5D57F8-33A7-4544-97D5-09BF781DBD69}"/>
              </a:ext>
            </a:extLst>
          </p:cNvPr>
          <p:cNvPicPr>
            <a:picLocks noChangeAspect="1"/>
          </p:cNvPicPr>
          <p:nvPr/>
        </p:nvPicPr>
        <p:blipFill>
          <a:blip r:embed="rId2"/>
          <a:stretch>
            <a:fillRect/>
          </a:stretch>
        </p:blipFill>
        <p:spPr>
          <a:xfrm>
            <a:off x="812800" y="2681725"/>
            <a:ext cx="7518400" cy="1231900"/>
          </a:xfrm>
          <a:prstGeom prst="rect">
            <a:avLst/>
          </a:prstGeom>
        </p:spPr>
      </p:pic>
    </p:spTree>
    <p:extLst>
      <p:ext uri="{BB962C8B-B14F-4D97-AF65-F5344CB8AC3E}">
        <p14:creationId xmlns:p14="http://schemas.microsoft.com/office/powerpoint/2010/main" val="408740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07D3D-96BF-3647-9E6D-C11541B4CA8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86C2950-1C1E-8F40-8B2E-168E4B2F6A5F}"/>
              </a:ext>
            </a:extLst>
          </p:cNvPr>
          <p:cNvSpPr>
            <a:spLocks noGrp="1"/>
          </p:cNvSpPr>
          <p:nvPr>
            <p:ph type="body" idx="1"/>
          </p:nvPr>
        </p:nvSpPr>
        <p:spPr/>
        <p:txBody>
          <a:bodyPr/>
          <a:lstStyle/>
          <a:p>
            <a:pPr marL="114300" indent="0">
              <a:buNone/>
            </a:pPr>
            <a:r>
              <a:rPr lang="en" altLang="zh-CN" dirty="0"/>
              <a:t>Frame events chart</a:t>
            </a:r>
          </a:p>
          <a:p>
            <a:r>
              <a:rPr lang="en" altLang="zh-CN" dirty="0"/>
              <a:t>The frame events chart shows the event trace for a single frame. The top-most event spawns the event below it, and so on. </a:t>
            </a:r>
          </a:p>
          <a:p>
            <a:endParaRPr kumimoji="1" lang="zh-CN" altLang="en-US" dirty="0"/>
          </a:p>
        </p:txBody>
      </p:sp>
      <p:pic>
        <p:nvPicPr>
          <p:cNvPr id="4" name="图片 3">
            <a:extLst>
              <a:ext uri="{FF2B5EF4-FFF2-40B4-BE49-F238E27FC236}">
                <a16:creationId xmlns:a16="http://schemas.microsoft.com/office/drawing/2014/main" id="{52EE992D-2175-CE42-8BF7-BC41ED862B9F}"/>
              </a:ext>
            </a:extLst>
          </p:cNvPr>
          <p:cNvPicPr>
            <a:picLocks noChangeAspect="1"/>
          </p:cNvPicPr>
          <p:nvPr/>
        </p:nvPicPr>
        <p:blipFill>
          <a:blip r:embed="rId2"/>
          <a:stretch>
            <a:fillRect/>
          </a:stretch>
        </p:blipFill>
        <p:spPr>
          <a:xfrm>
            <a:off x="1386708" y="2512554"/>
            <a:ext cx="6370583" cy="2481174"/>
          </a:xfrm>
          <a:prstGeom prst="rect">
            <a:avLst/>
          </a:prstGeom>
        </p:spPr>
      </p:pic>
    </p:spTree>
    <p:extLst>
      <p:ext uri="{BB962C8B-B14F-4D97-AF65-F5344CB8AC3E}">
        <p14:creationId xmlns:p14="http://schemas.microsoft.com/office/powerpoint/2010/main" val="3033102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26C23-6354-464F-8FF0-323B46183BC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F5C6327-1CEC-6244-91BD-A25616690515}"/>
              </a:ext>
            </a:extLst>
          </p:cNvPr>
          <p:cNvSpPr>
            <a:spLocks noGrp="1"/>
          </p:cNvSpPr>
          <p:nvPr>
            <p:ph type="body" idx="1"/>
          </p:nvPr>
        </p:nvSpPr>
        <p:spPr/>
        <p:txBody>
          <a:bodyPr/>
          <a:lstStyle/>
          <a:p>
            <a:pPr marL="114300" indent="0">
              <a:buNone/>
            </a:pPr>
            <a:r>
              <a:rPr lang="en" altLang="zh-CN" dirty="0"/>
              <a:t>CPU profiler</a:t>
            </a:r>
          </a:p>
          <a:p>
            <a:r>
              <a:rPr lang="en" altLang="zh-CN" dirty="0"/>
              <a:t>This section shows CPU profiling information for a specific event from the frame events chart (Build, Layout, Paint, </a:t>
            </a:r>
            <a:r>
              <a:rPr lang="en" altLang="zh-CN" dirty="0" err="1"/>
              <a:t>etc</a:t>
            </a:r>
            <a:r>
              <a:rPr lang="en" altLang="zh-CN" dirty="0"/>
              <a:t>).</a:t>
            </a:r>
          </a:p>
          <a:p>
            <a:r>
              <a:rPr lang="en" altLang="zh-CN" dirty="0"/>
              <a:t>Profile granularity</a:t>
            </a:r>
            <a:r>
              <a:rPr lang="en-US" altLang="zh-CN" dirty="0"/>
              <a:t>: </a:t>
            </a:r>
            <a:r>
              <a:rPr lang="en" altLang="zh-CN" dirty="0"/>
              <a:t>The default rate at which the VM collects CPU samples is 1 sample / 250 </a:t>
            </a:r>
            <a:r>
              <a:rPr lang="el-GR" altLang="zh-CN" dirty="0"/>
              <a:t>μ</a:t>
            </a:r>
            <a:r>
              <a:rPr lang="en" altLang="zh-CN" dirty="0"/>
              <a:t>s. This is selected by default on the Timeline view as “Profile granularity: medium”. </a:t>
            </a:r>
          </a:p>
          <a:p>
            <a:pPr marL="114300" indent="0">
              <a:buNone/>
            </a:pPr>
            <a:endParaRPr kumimoji="1" lang="zh-CN" altLang="en-US" dirty="0"/>
          </a:p>
        </p:txBody>
      </p:sp>
    </p:spTree>
    <p:extLst>
      <p:ext uri="{BB962C8B-B14F-4D97-AF65-F5344CB8AC3E}">
        <p14:creationId xmlns:p14="http://schemas.microsoft.com/office/powerpoint/2010/main" val="259625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084B5-ABD0-0146-9D3E-50333EF0168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8B794EA-B6F0-C545-B012-E4A78078A066}"/>
              </a:ext>
            </a:extLst>
          </p:cNvPr>
          <p:cNvSpPr>
            <a:spLocks noGrp="1"/>
          </p:cNvSpPr>
          <p:nvPr>
            <p:ph type="body" idx="1"/>
          </p:nvPr>
        </p:nvSpPr>
        <p:spPr/>
        <p:txBody>
          <a:bodyPr/>
          <a:lstStyle/>
          <a:p>
            <a:r>
              <a:rPr lang="en" altLang="zh-CN" dirty="0"/>
              <a:t>Flame chart: This tab of the profiler shows CPU samples for the selected frame event (such as Layout in the following example). </a:t>
            </a:r>
          </a:p>
          <a:p>
            <a:endParaRPr kumimoji="1" lang="zh-CN" altLang="en-US" dirty="0"/>
          </a:p>
        </p:txBody>
      </p:sp>
      <p:pic>
        <p:nvPicPr>
          <p:cNvPr id="4" name="图片 3">
            <a:extLst>
              <a:ext uri="{FF2B5EF4-FFF2-40B4-BE49-F238E27FC236}">
                <a16:creationId xmlns:a16="http://schemas.microsoft.com/office/drawing/2014/main" id="{5DCE89EB-2607-D24B-AB26-F5B483E43D00}"/>
              </a:ext>
            </a:extLst>
          </p:cNvPr>
          <p:cNvPicPr>
            <a:picLocks noChangeAspect="1"/>
          </p:cNvPicPr>
          <p:nvPr/>
        </p:nvPicPr>
        <p:blipFill>
          <a:blip r:embed="rId2"/>
          <a:stretch>
            <a:fillRect/>
          </a:stretch>
        </p:blipFill>
        <p:spPr>
          <a:xfrm>
            <a:off x="938048" y="2220802"/>
            <a:ext cx="7267903" cy="2548159"/>
          </a:xfrm>
          <a:prstGeom prst="rect">
            <a:avLst/>
          </a:prstGeom>
        </p:spPr>
      </p:pic>
    </p:spTree>
    <p:extLst>
      <p:ext uri="{BB962C8B-B14F-4D97-AF65-F5344CB8AC3E}">
        <p14:creationId xmlns:p14="http://schemas.microsoft.com/office/powerpoint/2010/main" val="2780362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8646B3-2B2F-A748-9F68-7489531D5D2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B4C18D6-E0AE-BB44-A924-1355F3AC88F6}"/>
              </a:ext>
            </a:extLst>
          </p:cNvPr>
          <p:cNvSpPr>
            <a:spLocks noGrp="1"/>
          </p:cNvSpPr>
          <p:nvPr>
            <p:ph type="body" idx="1"/>
          </p:nvPr>
        </p:nvSpPr>
        <p:spPr/>
        <p:txBody>
          <a:bodyPr/>
          <a:lstStyle/>
          <a:p>
            <a:r>
              <a:rPr lang="en" altLang="zh-CN" dirty="0"/>
              <a:t>Call tree: The call tree view shows the method trace for the CPU profile.</a:t>
            </a:r>
          </a:p>
          <a:p>
            <a:endParaRPr kumimoji="1" lang="zh-CN" altLang="en-US" dirty="0"/>
          </a:p>
        </p:txBody>
      </p:sp>
      <p:pic>
        <p:nvPicPr>
          <p:cNvPr id="4" name="图片 3">
            <a:extLst>
              <a:ext uri="{FF2B5EF4-FFF2-40B4-BE49-F238E27FC236}">
                <a16:creationId xmlns:a16="http://schemas.microsoft.com/office/drawing/2014/main" id="{03B59C1D-C349-D442-A520-8F68DA3BDF33}"/>
              </a:ext>
            </a:extLst>
          </p:cNvPr>
          <p:cNvPicPr>
            <a:picLocks noChangeAspect="1"/>
          </p:cNvPicPr>
          <p:nvPr/>
        </p:nvPicPr>
        <p:blipFill>
          <a:blip r:embed="rId2"/>
          <a:stretch>
            <a:fillRect/>
          </a:stretch>
        </p:blipFill>
        <p:spPr>
          <a:xfrm>
            <a:off x="0" y="1780539"/>
            <a:ext cx="9144000" cy="3190504"/>
          </a:xfrm>
          <a:prstGeom prst="rect">
            <a:avLst/>
          </a:prstGeom>
        </p:spPr>
      </p:pic>
    </p:spTree>
    <p:extLst>
      <p:ext uri="{BB962C8B-B14F-4D97-AF65-F5344CB8AC3E}">
        <p14:creationId xmlns:p14="http://schemas.microsoft.com/office/powerpoint/2010/main" val="3534597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A7A4-3BD5-1349-8EAD-BCD0B4F079F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B07336E-8D65-B442-9A83-0DD92292B677}"/>
              </a:ext>
            </a:extLst>
          </p:cNvPr>
          <p:cNvSpPr>
            <a:spLocks noGrp="1"/>
          </p:cNvSpPr>
          <p:nvPr>
            <p:ph type="body" idx="1"/>
          </p:nvPr>
        </p:nvSpPr>
        <p:spPr/>
        <p:txBody>
          <a:bodyPr/>
          <a:lstStyle/>
          <a:p>
            <a:r>
              <a:rPr lang="en" altLang="zh-CN" dirty="0"/>
              <a:t>Bottom up: The bottom up view shows the method trace for the CPU profile but, as the name suggests, it’s a bottom-up representation of the profile. </a:t>
            </a:r>
          </a:p>
          <a:p>
            <a:endParaRPr kumimoji="1" lang="zh-CN" altLang="en-US" dirty="0"/>
          </a:p>
        </p:txBody>
      </p:sp>
      <p:pic>
        <p:nvPicPr>
          <p:cNvPr id="4" name="图片 3">
            <a:extLst>
              <a:ext uri="{FF2B5EF4-FFF2-40B4-BE49-F238E27FC236}">
                <a16:creationId xmlns:a16="http://schemas.microsoft.com/office/drawing/2014/main" id="{3281B3DF-9465-E840-BA62-042066C99380}"/>
              </a:ext>
            </a:extLst>
          </p:cNvPr>
          <p:cNvPicPr>
            <a:picLocks noChangeAspect="1"/>
          </p:cNvPicPr>
          <p:nvPr/>
        </p:nvPicPr>
        <p:blipFill>
          <a:blip r:embed="rId2"/>
          <a:stretch>
            <a:fillRect/>
          </a:stretch>
        </p:blipFill>
        <p:spPr>
          <a:xfrm>
            <a:off x="670034" y="2413813"/>
            <a:ext cx="7803931" cy="2729687"/>
          </a:xfrm>
          <a:prstGeom prst="rect">
            <a:avLst/>
          </a:prstGeom>
        </p:spPr>
      </p:pic>
    </p:spTree>
    <p:extLst>
      <p:ext uri="{BB962C8B-B14F-4D97-AF65-F5344CB8AC3E}">
        <p14:creationId xmlns:p14="http://schemas.microsoft.com/office/powerpoint/2010/main" val="367477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FB0-976F-554D-92B4-8F33FB81B408}"/>
              </a:ext>
            </a:extLst>
          </p:cNvPr>
          <p:cNvSpPr>
            <a:spLocks noGrp="1"/>
          </p:cNvSpPr>
          <p:nvPr>
            <p:ph type="title"/>
          </p:nvPr>
        </p:nvSpPr>
        <p:spPr/>
        <p:txBody>
          <a:bodyPr/>
          <a:lstStyle/>
          <a:p>
            <a:r>
              <a:rPr lang="en" altLang="zh-CN" dirty="0"/>
              <a:t>Using the Memory view</a:t>
            </a:r>
            <a:endParaRPr kumimoji="1" lang="zh-CN" altLang="en-US" dirty="0"/>
          </a:p>
        </p:txBody>
      </p:sp>
      <p:sp>
        <p:nvSpPr>
          <p:cNvPr id="3" name="文本占位符 2">
            <a:extLst>
              <a:ext uri="{FF2B5EF4-FFF2-40B4-BE49-F238E27FC236}">
                <a16:creationId xmlns:a16="http://schemas.microsoft.com/office/drawing/2014/main" id="{1883E2D8-9730-BA4B-9111-52DB92648DFB}"/>
              </a:ext>
            </a:extLst>
          </p:cNvPr>
          <p:cNvSpPr>
            <a:spLocks noGrp="1"/>
          </p:cNvSpPr>
          <p:nvPr>
            <p:ph type="body" idx="1"/>
          </p:nvPr>
        </p:nvSpPr>
        <p:spPr/>
        <p:txBody>
          <a:bodyPr/>
          <a:lstStyle/>
          <a:p>
            <a:pPr marL="114300" indent="0">
              <a:buNone/>
            </a:pPr>
            <a:r>
              <a:rPr lang="en" altLang="zh-CN" dirty="0"/>
              <a:t>What is it?</a:t>
            </a:r>
          </a:p>
          <a:p>
            <a:r>
              <a:rPr lang="en" altLang="zh-CN" dirty="0"/>
              <a:t>Allocated Dart objects created using a class constructor (for example, by using new </a:t>
            </a:r>
            <a:r>
              <a:rPr lang="en" altLang="zh-CN" dirty="0" err="1"/>
              <a:t>MyClass</a:t>
            </a:r>
            <a:r>
              <a:rPr lang="en" altLang="zh-CN" dirty="0"/>
              <a:t>() or </a:t>
            </a:r>
            <a:r>
              <a:rPr lang="en" altLang="zh-CN" dirty="0" err="1"/>
              <a:t>MyClass</a:t>
            </a:r>
            <a:r>
              <a:rPr lang="en" altLang="zh-CN" dirty="0"/>
              <a:t>()) live in a portion of memory called the heap.</a:t>
            </a:r>
          </a:p>
          <a:p>
            <a:r>
              <a:rPr lang="en" altLang="zh-CN" dirty="0"/>
              <a:t>Memory profiling consists of four parts, each increasing in granularity:</a:t>
            </a:r>
          </a:p>
          <a:p>
            <a:pPr lvl="1"/>
            <a:r>
              <a:rPr lang="en" altLang="zh-CN" dirty="0"/>
              <a:t>Memory overview chart</a:t>
            </a:r>
          </a:p>
          <a:p>
            <a:pPr lvl="1"/>
            <a:r>
              <a:rPr lang="en" altLang="zh-CN" dirty="0"/>
              <a:t>Event timeline</a:t>
            </a:r>
          </a:p>
          <a:p>
            <a:pPr lvl="1"/>
            <a:r>
              <a:rPr lang="en" altLang="zh-CN" dirty="0"/>
              <a:t>Snapshot classes</a:t>
            </a:r>
          </a:p>
          <a:p>
            <a:pPr lvl="1"/>
            <a:r>
              <a:rPr lang="en" altLang="zh-CN" dirty="0"/>
              <a:t>Class instances</a:t>
            </a:r>
          </a:p>
        </p:txBody>
      </p:sp>
    </p:spTree>
    <p:extLst>
      <p:ext uri="{BB962C8B-B14F-4D97-AF65-F5344CB8AC3E}">
        <p14:creationId xmlns:p14="http://schemas.microsoft.com/office/powerpoint/2010/main" val="54794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E22C-8D53-114B-9DB6-000790DC3556}"/>
              </a:ext>
            </a:extLst>
          </p:cNvPr>
          <p:cNvSpPr>
            <a:spLocks noGrp="1"/>
          </p:cNvSpPr>
          <p:nvPr>
            <p:ph type="title"/>
          </p:nvPr>
        </p:nvSpPr>
        <p:spPr/>
        <p:txBody>
          <a:bodyPr/>
          <a:lstStyle/>
          <a:p>
            <a:r>
              <a:rPr lang="en" altLang="zh-CN" dirty="0"/>
              <a:t>Editing code and viewing issues</a:t>
            </a:r>
            <a:endParaRPr kumimoji="1" lang="zh-CN" altLang="en-US" dirty="0"/>
          </a:p>
        </p:txBody>
      </p:sp>
      <p:sp>
        <p:nvSpPr>
          <p:cNvPr id="3" name="文本占位符 2">
            <a:extLst>
              <a:ext uri="{FF2B5EF4-FFF2-40B4-BE49-F238E27FC236}">
                <a16:creationId xmlns:a16="http://schemas.microsoft.com/office/drawing/2014/main" id="{35B85E6A-A906-9E4C-9C94-457B11666EB1}"/>
              </a:ext>
            </a:extLst>
          </p:cNvPr>
          <p:cNvSpPr>
            <a:spLocks noGrp="1"/>
          </p:cNvSpPr>
          <p:nvPr>
            <p:ph type="body" idx="1"/>
          </p:nvPr>
        </p:nvSpPr>
        <p:spPr/>
        <p:txBody>
          <a:bodyPr/>
          <a:lstStyle/>
          <a:p>
            <a:pPr marL="114300" indent="0">
              <a:buNone/>
            </a:pPr>
            <a:r>
              <a:rPr lang="en" altLang="zh-CN" dirty="0"/>
              <a:t>The Flutter plugin performs code analysis that enables the following:</a:t>
            </a:r>
          </a:p>
          <a:p>
            <a:r>
              <a:rPr lang="en" altLang="zh-CN" dirty="0"/>
              <a:t>Syntax highlighting.</a:t>
            </a:r>
          </a:p>
          <a:p>
            <a:r>
              <a:rPr lang="en" altLang="zh-CN" dirty="0"/>
              <a:t>Code completions based on rich type analysis.</a:t>
            </a:r>
          </a:p>
          <a:p>
            <a:r>
              <a:rPr lang="en" altLang="zh-CN" dirty="0"/>
              <a:t>Navigating to type declarations (</a:t>
            </a:r>
            <a:r>
              <a:rPr lang="en" altLang="zh-CN" b="1" dirty="0"/>
              <a:t>Navigate &gt; Declaration</a:t>
            </a:r>
            <a:r>
              <a:rPr lang="en" altLang="zh-CN" dirty="0"/>
              <a:t>), and finding type usages (</a:t>
            </a:r>
            <a:r>
              <a:rPr lang="en" altLang="zh-CN" b="1" dirty="0"/>
              <a:t>Edit &gt; Find &gt; Find Usages</a:t>
            </a:r>
            <a:r>
              <a:rPr lang="en" altLang="zh-CN" dirty="0"/>
              <a:t>).</a:t>
            </a:r>
          </a:p>
          <a:p>
            <a:r>
              <a:rPr lang="en" altLang="zh-CN" dirty="0"/>
              <a:t>Viewing all current source code problems (</a:t>
            </a:r>
            <a:r>
              <a:rPr lang="en" altLang="zh-CN" b="1" dirty="0"/>
              <a:t>View &gt; Tool Windows &gt; Dart Analysis</a:t>
            </a:r>
            <a:r>
              <a:rPr lang="en" altLang="zh-CN" dirty="0"/>
              <a:t>). Any analysis issues are shown in the Dart Analysis pane:</a:t>
            </a:r>
          </a:p>
          <a:p>
            <a:endParaRPr kumimoji="1" lang="zh-CN" altLang="en-US" dirty="0"/>
          </a:p>
        </p:txBody>
      </p:sp>
      <p:pic>
        <p:nvPicPr>
          <p:cNvPr id="4" name="图片 3">
            <a:extLst>
              <a:ext uri="{FF2B5EF4-FFF2-40B4-BE49-F238E27FC236}">
                <a16:creationId xmlns:a16="http://schemas.microsoft.com/office/drawing/2014/main" id="{C4E54C09-2823-F243-97F3-4BFDE08860BD}"/>
              </a:ext>
            </a:extLst>
          </p:cNvPr>
          <p:cNvPicPr>
            <a:picLocks noChangeAspect="1"/>
          </p:cNvPicPr>
          <p:nvPr/>
        </p:nvPicPr>
        <p:blipFill>
          <a:blip r:embed="rId2"/>
          <a:stretch>
            <a:fillRect/>
          </a:stretch>
        </p:blipFill>
        <p:spPr>
          <a:xfrm>
            <a:off x="2527300" y="4035000"/>
            <a:ext cx="4089400" cy="698500"/>
          </a:xfrm>
          <a:prstGeom prst="rect">
            <a:avLst/>
          </a:prstGeom>
        </p:spPr>
      </p:pic>
    </p:spTree>
    <p:extLst>
      <p:ext uri="{BB962C8B-B14F-4D97-AF65-F5344CB8AC3E}">
        <p14:creationId xmlns:p14="http://schemas.microsoft.com/office/powerpoint/2010/main" val="1090770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78B0F-2E7A-9B42-AED6-4A942298C1A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5770F66-FF87-4F43-A249-DA2A4AC82F1B}"/>
              </a:ext>
            </a:extLst>
          </p:cNvPr>
          <p:cNvSpPr>
            <a:spLocks noGrp="1"/>
          </p:cNvSpPr>
          <p:nvPr>
            <p:ph type="body" idx="1"/>
          </p:nvPr>
        </p:nvSpPr>
        <p:spPr/>
        <p:txBody>
          <a:bodyPr/>
          <a:lstStyle/>
          <a:p>
            <a:pPr marL="114300" indent="0">
              <a:buNone/>
            </a:pPr>
            <a:r>
              <a:rPr lang="en" altLang="zh-CN" dirty="0"/>
              <a:t>Memory anatomy</a:t>
            </a:r>
          </a:p>
          <a:p>
            <a:r>
              <a:rPr lang="en" altLang="zh-CN" dirty="0"/>
              <a:t>Use a timeseries graph to visualize the state of the Flutter memory at successive intervals of time. </a:t>
            </a:r>
            <a:endParaRPr kumimoji="1" lang="zh-CN" altLang="en-US" dirty="0"/>
          </a:p>
        </p:txBody>
      </p:sp>
      <p:pic>
        <p:nvPicPr>
          <p:cNvPr id="4" name="图片 3">
            <a:extLst>
              <a:ext uri="{FF2B5EF4-FFF2-40B4-BE49-F238E27FC236}">
                <a16:creationId xmlns:a16="http://schemas.microsoft.com/office/drawing/2014/main" id="{F4C16C8C-D4CC-E646-9739-129C63A1BDC6}"/>
              </a:ext>
            </a:extLst>
          </p:cNvPr>
          <p:cNvPicPr>
            <a:picLocks noChangeAspect="1"/>
          </p:cNvPicPr>
          <p:nvPr/>
        </p:nvPicPr>
        <p:blipFill>
          <a:blip r:embed="rId2"/>
          <a:stretch>
            <a:fillRect/>
          </a:stretch>
        </p:blipFill>
        <p:spPr>
          <a:xfrm>
            <a:off x="2378185" y="2376456"/>
            <a:ext cx="4692650" cy="2613109"/>
          </a:xfrm>
          <a:prstGeom prst="rect">
            <a:avLst/>
          </a:prstGeom>
        </p:spPr>
      </p:pic>
    </p:spTree>
    <p:extLst>
      <p:ext uri="{BB962C8B-B14F-4D97-AF65-F5344CB8AC3E}">
        <p14:creationId xmlns:p14="http://schemas.microsoft.com/office/powerpoint/2010/main" val="37503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C115A-1EAD-0B4A-8409-970B7B3DA8F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88D96B3-2455-334A-B7A7-2FFDFC8A0530}"/>
              </a:ext>
            </a:extLst>
          </p:cNvPr>
          <p:cNvSpPr>
            <a:spLocks noGrp="1"/>
          </p:cNvSpPr>
          <p:nvPr>
            <p:ph type="body" idx="1"/>
          </p:nvPr>
        </p:nvSpPr>
        <p:spPr/>
        <p:txBody>
          <a:bodyPr/>
          <a:lstStyle/>
          <a:p>
            <a:pPr marL="114300" indent="0">
              <a:buNone/>
            </a:pPr>
            <a:r>
              <a:rPr lang="en" altLang="zh-CN" dirty="0"/>
              <a:t>Memory overview chart</a:t>
            </a:r>
          </a:p>
          <a:p>
            <a:r>
              <a:rPr lang="en" altLang="zh-CN" dirty="0"/>
              <a:t>This chart is a timeseries graph to help visualize the state of the heap at various points in time.</a:t>
            </a:r>
            <a:endParaRPr kumimoji="1" lang="zh-CN" altLang="en-US" dirty="0"/>
          </a:p>
        </p:txBody>
      </p:sp>
      <p:pic>
        <p:nvPicPr>
          <p:cNvPr id="4" name="图片 3">
            <a:extLst>
              <a:ext uri="{FF2B5EF4-FFF2-40B4-BE49-F238E27FC236}">
                <a16:creationId xmlns:a16="http://schemas.microsoft.com/office/drawing/2014/main" id="{8D6D132B-CC4D-0D44-A7BA-BF6D86A7FA33}"/>
              </a:ext>
            </a:extLst>
          </p:cNvPr>
          <p:cNvPicPr>
            <a:picLocks noChangeAspect="1"/>
          </p:cNvPicPr>
          <p:nvPr/>
        </p:nvPicPr>
        <p:blipFill>
          <a:blip r:embed="rId2"/>
          <a:stretch>
            <a:fillRect/>
          </a:stretch>
        </p:blipFill>
        <p:spPr>
          <a:xfrm>
            <a:off x="412750" y="2719825"/>
            <a:ext cx="8318500" cy="1193800"/>
          </a:xfrm>
          <a:prstGeom prst="rect">
            <a:avLst/>
          </a:prstGeom>
        </p:spPr>
      </p:pic>
    </p:spTree>
    <p:extLst>
      <p:ext uri="{BB962C8B-B14F-4D97-AF65-F5344CB8AC3E}">
        <p14:creationId xmlns:p14="http://schemas.microsoft.com/office/powerpoint/2010/main" val="2728951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C129E-1B04-AC44-B9C1-805FA68E4E2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A367EBA-9BE0-6646-87DD-0B07FB8BE015}"/>
              </a:ext>
            </a:extLst>
          </p:cNvPr>
          <p:cNvSpPr>
            <a:spLocks noGrp="1"/>
          </p:cNvSpPr>
          <p:nvPr>
            <p:ph type="body" idx="1"/>
          </p:nvPr>
        </p:nvSpPr>
        <p:spPr/>
        <p:txBody>
          <a:bodyPr/>
          <a:lstStyle/>
          <a:p>
            <a:pPr marL="114300" indent="0">
              <a:buNone/>
            </a:pPr>
            <a:r>
              <a:rPr lang="en" altLang="zh-CN" dirty="0"/>
              <a:t>Event timeline</a:t>
            </a:r>
          </a:p>
          <a:p>
            <a:r>
              <a:rPr lang="en" altLang="zh-CN" dirty="0"/>
              <a:t>This chart displays </a:t>
            </a:r>
            <a:r>
              <a:rPr lang="en" altLang="zh-CN" dirty="0" err="1"/>
              <a:t>DevTools</a:t>
            </a:r>
            <a:r>
              <a:rPr lang="en" altLang="zh-CN" dirty="0"/>
              <a:t> events (such as Snapshot and Reset button clicks) in relation to the memory chart timeline.</a:t>
            </a:r>
            <a:endParaRPr kumimoji="1" lang="zh-CN" altLang="en-US" dirty="0"/>
          </a:p>
        </p:txBody>
      </p:sp>
      <p:pic>
        <p:nvPicPr>
          <p:cNvPr id="4" name="图片 3">
            <a:extLst>
              <a:ext uri="{FF2B5EF4-FFF2-40B4-BE49-F238E27FC236}">
                <a16:creationId xmlns:a16="http://schemas.microsoft.com/office/drawing/2014/main" id="{0CBA3DEB-41E7-6344-8294-399CC836485C}"/>
              </a:ext>
            </a:extLst>
          </p:cNvPr>
          <p:cNvPicPr>
            <a:picLocks noChangeAspect="1"/>
          </p:cNvPicPr>
          <p:nvPr/>
        </p:nvPicPr>
        <p:blipFill>
          <a:blip r:embed="rId2"/>
          <a:stretch>
            <a:fillRect/>
          </a:stretch>
        </p:blipFill>
        <p:spPr>
          <a:xfrm>
            <a:off x="1536700" y="2698750"/>
            <a:ext cx="6070600" cy="1117600"/>
          </a:xfrm>
          <a:prstGeom prst="rect">
            <a:avLst/>
          </a:prstGeom>
        </p:spPr>
      </p:pic>
    </p:spTree>
    <p:extLst>
      <p:ext uri="{BB962C8B-B14F-4D97-AF65-F5344CB8AC3E}">
        <p14:creationId xmlns:p14="http://schemas.microsoft.com/office/powerpoint/2010/main" val="3066996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7E0D5-ED40-A64D-9CC1-72C2196A371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1016499-F840-4544-BD5A-C229098978D5}"/>
              </a:ext>
            </a:extLst>
          </p:cNvPr>
          <p:cNvSpPr>
            <a:spLocks noGrp="1"/>
          </p:cNvSpPr>
          <p:nvPr>
            <p:ph type="body" idx="1"/>
          </p:nvPr>
        </p:nvSpPr>
        <p:spPr/>
        <p:txBody>
          <a:bodyPr/>
          <a:lstStyle/>
          <a:p>
            <a:pPr marL="114300" indent="0">
              <a:buNone/>
            </a:pPr>
            <a:r>
              <a:rPr lang="en" altLang="zh-CN" dirty="0"/>
              <a:t>Snapshot classes</a:t>
            </a:r>
          </a:p>
          <a:p>
            <a:r>
              <a:rPr lang="en" altLang="zh-CN" dirty="0"/>
              <a:t>This pane shows classes allocated in the heap, total instances, total bytes allocated, and an accumulator of allocations since the last reset.</a:t>
            </a:r>
            <a:endParaRPr kumimoji="1" lang="zh-CN" altLang="en-US" dirty="0"/>
          </a:p>
        </p:txBody>
      </p:sp>
      <p:pic>
        <p:nvPicPr>
          <p:cNvPr id="4" name="图片 3">
            <a:extLst>
              <a:ext uri="{FF2B5EF4-FFF2-40B4-BE49-F238E27FC236}">
                <a16:creationId xmlns:a16="http://schemas.microsoft.com/office/drawing/2014/main" id="{6644B5CA-DC70-1347-9FA8-A5361E9B1B6A}"/>
              </a:ext>
            </a:extLst>
          </p:cNvPr>
          <p:cNvPicPr>
            <a:picLocks noChangeAspect="1"/>
          </p:cNvPicPr>
          <p:nvPr/>
        </p:nvPicPr>
        <p:blipFill>
          <a:blip r:embed="rId2"/>
          <a:stretch>
            <a:fillRect/>
          </a:stretch>
        </p:blipFill>
        <p:spPr>
          <a:xfrm>
            <a:off x="1308100" y="2571750"/>
            <a:ext cx="6527800" cy="1612900"/>
          </a:xfrm>
          <a:prstGeom prst="rect">
            <a:avLst/>
          </a:prstGeom>
        </p:spPr>
      </p:pic>
    </p:spTree>
    <p:extLst>
      <p:ext uri="{BB962C8B-B14F-4D97-AF65-F5344CB8AC3E}">
        <p14:creationId xmlns:p14="http://schemas.microsoft.com/office/powerpoint/2010/main" val="2012642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5132D-7FC3-2142-9605-039D26FE1F4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633E94C-28DB-D544-B873-3BDDC5425A1F}"/>
              </a:ext>
            </a:extLst>
          </p:cNvPr>
          <p:cNvSpPr>
            <a:spLocks noGrp="1"/>
          </p:cNvSpPr>
          <p:nvPr>
            <p:ph type="body" idx="1"/>
          </p:nvPr>
        </p:nvSpPr>
        <p:spPr/>
        <p:txBody>
          <a:bodyPr/>
          <a:lstStyle/>
          <a:p>
            <a:pPr marL="114300" indent="0">
              <a:buNone/>
            </a:pPr>
            <a:r>
              <a:rPr lang="en" altLang="zh-CN" dirty="0"/>
              <a:t>Memory actions</a:t>
            </a:r>
          </a:p>
          <a:p>
            <a:endParaRPr kumimoji="1" lang="zh-CN" altLang="en-US" dirty="0"/>
          </a:p>
        </p:txBody>
      </p:sp>
      <p:pic>
        <p:nvPicPr>
          <p:cNvPr id="4" name="图片 3">
            <a:extLst>
              <a:ext uri="{FF2B5EF4-FFF2-40B4-BE49-F238E27FC236}">
                <a16:creationId xmlns:a16="http://schemas.microsoft.com/office/drawing/2014/main" id="{34D731F2-FB9C-2D45-8153-E3B637EE5801}"/>
              </a:ext>
            </a:extLst>
          </p:cNvPr>
          <p:cNvPicPr>
            <a:picLocks noChangeAspect="1"/>
          </p:cNvPicPr>
          <p:nvPr/>
        </p:nvPicPr>
        <p:blipFill>
          <a:blip r:embed="rId2"/>
          <a:stretch>
            <a:fillRect/>
          </a:stretch>
        </p:blipFill>
        <p:spPr>
          <a:xfrm>
            <a:off x="1308100" y="1765300"/>
            <a:ext cx="6527800" cy="1612900"/>
          </a:xfrm>
          <a:prstGeom prst="rect">
            <a:avLst/>
          </a:prstGeom>
        </p:spPr>
      </p:pic>
    </p:spTree>
    <p:extLst>
      <p:ext uri="{BB962C8B-B14F-4D97-AF65-F5344CB8AC3E}">
        <p14:creationId xmlns:p14="http://schemas.microsoft.com/office/powerpoint/2010/main" val="1538250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E1327-71E1-854E-8C02-83A5DD97092F}"/>
              </a:ext>
            </a:extLst>
          </p:cNvPr>
          <p:cNvSpPr>
            <a:spLocks noGrp="1"/>
          </p:cNvSpPr>
          <p:nvPr>
            <p:ph type="title"/>
          </p:nvPr>
        </p:nvSpPr>
        <p:spPr/>
        <p:txBody>
          <a:bodyPr/>
          <a:lstStyle/>
          <a:p>
            <a:r>
              <a:rPr lang="en" altLang="zh-CN" dirty="0"/>
              <a:t>Using the Performance view</a:t>
            </a:r>
            <a:endParaRPr kumimoji="1" lang="zh-CN" altLang="en-US" dirty="0"/>
          </a:p>
        </p:txBody>
      </p:sp>
      <p:sp>
        <p:nvSpPr>
          <p:cNvPr id="3" name="文本占位符 2">
            <a:extLst>
              <a:ext uri="{FF2B5EF4-FFF2-40B4-BE49-F238E27FC236}">
                <a16:creationId xmlns:a16="http://schemas.microsoft.com/office/drawing/2014/main" id="{F766343E-6C9B-2E40-8A52-99DBDC6D3176}"/>
              </a:ext>
            </a:extLst>
          </p:cNvPr>
          <p:cNvSpPr>
            <a:spLocks noGrp="1"/>
          </p:cNvSpPr>
          <p:nvPr>
            <p:ph type="body" idx="1"/>
          </p:nvPr>
        </p:nvSpPr>
        <p:spPr/>
        <p:txBody>
          <a:bodyPr/>
          <a:lstStyle/>
          <a:p>
            <a:pPr marL="114300" indent="0">
              <a:buNone/>
            </a:pPr>
            <a:r>
              <a:rPr lang="en" altLang="zh-CN" dirty="0"/>
              <a:t>What is it?</a:t>
            </a:r>
          </a:p>
          <a:p>
            <a:r>
              <a:rPr lang="en" altLang="zh-CN" dirty="0"/>
              <a:t>The performance view allows you to record and profile a session from your Dart application.</a:t>
            </a:r>
          </a:p>
          <a:p>
            <a:pPr marL="114300" indent="0">
              <a:buNone/>
            </a:pPr>
            <a:endParaRPr lang="en" altLang="zh-CN" dirty="0"/>
          </a:p>
          <a:p>
            <a:pPr marL="114300" indent="0">
              <a:buNone/>
            </a:pPr>
            <a:r>
              <a:rPr lang="en" altLang="zh-CN" dirty="0"/>
              <a:t>CPU Profiler</a:t>
            </a:r>
          </a:p>
          <a:p>
            <a:r>
              <a:rPr lang="en" altLang="zh-CN" dirty="0"/>
              <a:t>Start recording a CPU profile by clicking Record. When you are done recording, click Stop. At this point, CPU profiling data is pulled from the VM and displayed in the profiler views (Call Tree, Bottom Up, and Flame Chart).</a:t>
            </a:r>
            <a:br>
              <a:rPr lang="en" altLang="zh-CN" dirty="0"/>
            </a:br>
            <a:endParaRPr kumimoji="1" lang="zh-CN" altLang="en-US" dirty="0"/>
          </a:p>
        </p:txBody>
      </p:sp>
    </p:spTree>
    <p:extLst>
      <p:ext uri="{BB962C8B-B14F-4D97-AF65-F5344CB8AC3E}">
        <p14:creationId xmlns:p14="http://schemas.microsoft.com/office/powerpoint/2010/main" val="100573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AC5C7-BA45-E145-8F20-ABF3865693C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BF3CD9E-B270-384F-A47F-4C2143432BE9}"/>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66DB62DD-D3B8-7A49-B12D-114013D7745C}"/>
              </a:ext>
            </a:extLst>
          </p:cNvPr>
          <p:cNvPicPr>
            <a:picLocks noChangeAspect="1"/>
          </p:cNvPicPr>
          <p:nvPr/>
        </p:nvPicPr>
        <p:blipFill>
          <a:blip r:embed="rId2"/>
          <a:stretch>
            <a:fillRect/>
          </a:stretch>
        </p:blipFill>
        <p:spPr>
          <a:xfrm>
            <a:off x="723900" y="793750"/>
            <a:ext cx="7696200" cy="3556000"/>
          </a:xfrm>
          <a:prstGeom prst="rect">
            <a:avLst/>
          </a:prstGeom>
        </p:spPr>
      </p:pic>
    </p:spTree>
    <p:extLst>
      <p:ext uri="{BB962C8B-B14F-4D97-AF65-F5344CB8AC3E}">
        <p14:creationId xmlns:p14="http://schemas.microsoft.com/office/powerpoint/2010/main" val="3651336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B9889-F041-FE46-ABE0-81CE7AEC037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DC45BC2-A09A-8F47-BF59-12A7AD179444}"/>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E89DBD83-0870-6C4C-8CFD-69199314245B}"/>
              </a:ext>
            </a:extLst>
          </p:cNvPr>
          <p:cNvPicPr>
            <a:picLocks noChangeAspect="1"/>
          </p:cNvPicPr>
          <p:nvPr/>
        </p:nvPicPr>
        <p:blipFill>
          <a:blip r:embed="rId2"/>
          <a:stretch>
            <a:fillRect/>
          </a:stretch>
        </p:blipFill>
        <p:spPr>
          <a:xfrm>
            <a:off x="730250" y="787400"/>
            <a:ext cx="7683500" cy="3568700"/>
          </a:xfrm>
          <a:prstGeom prst="rect">
            <a:avLst/>
          </a:prstGeom>
        </p:spPr>
      </p:pic>
    </p:spTree>
    <p:extLst>
      <p:ext uri="{BB962C8B-B14F-4D97-AF65-F5344CB8AC3E}">
        <p14:creationId xmlns:p14="http://schemas.microsoft.com/office/powerpoint/2010/main" val="34538595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5C45B-398B-0842-9321-AD093D5A954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614E274-36B6-B64A-B779-290F61729FC4}"/>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7842065D-5D52-024C-9CDB-7B12EACE38D6}"/>
              </a:ext>
            </a:extLst>
          </p:cNvPr>
          <p:cNvPicPr>
            <a:picLocks noChangeAspect="1"/>
          </p:cNvPicPr>
          <p:nvPr/>
        </p:nvPicPr>
        <p:blipFill>
          <a:blip r:embed="rId2"/>
          <a:stretch>
            <a:fillRect/>
          </a:stretch>
        </p:blipFill>
        <p:spPr>
          <a:xfrm>
            <a:off x="723900" y="793750"/>
            <a:ext cx="7696200" cy="3556000"/>
          </a:xfrm>
          <a:prstGeom prst="rect">
            <a:avLst/>
          </a:prstGeom>
        </p:spPr>
      </p:pic>
    </p:spTree>
    <p:extLst>
      <p:ext uri="{BB962C8B-B14F-4D97-AF65-F5344CB8AC3E}">
        <p14:creationId xmlns:p14="http://schemas.microsoft.com/office/powerpoint/2010/main" val="275355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91321-E454-A449-A51A-775A2FEE6913}"/>
              </a:ext>
            </a:extLst>
          </p:cNvPr>
          <p:cNvSpPr>
            <a:spLocks noGrp="1"/>
          </p:cNvSpPr>
          <p:nvPr>
            <p:ph type="title"/>
          </p:nvPr>
        </p:nvSpPr>
        <p:spPr/>
        <p:txBody>
          <a:bodyPr/>
          <a:lstStyle/>
          <a:p>
            <a:r>
              <a:rPr lang="en" altLang="zh-CN" dirty="0"/>
              <a:t>Using the debugger</a:t>
            </a:r>
            <a:endParaRPr kumimoji="1" lang="zh-CN" altLang="en-US" dirty="0"/>
          </a:p>
        </p:txBody>
      </p:sp>
      <p:sp>
        <p:nvSpPr>
          <p:cNvPr id="3" name="文本占位符 2">
            <a:extLst>
              <a:ext uri="{FF2B5EF4-FFF2-40B4-BE49-F238E27FC236}">
                <a16:creationId xmlns:a16="http://schemas.microsoft.com/office/drawing/2014/main" id="{AD3BCBDF-3704-DA4D-A485-335B0AE6CC03}"/>
              </a:ext>
            </a:extLst>
          </p:cNvPr>
          <p:cNvSpPr>
            <a:spLocks noGrp="1"/>
          </p:cNvSpPr>
          <p:nvPr>
            <p:ph type="body" idx="1"/>
          </p:nvPr>
        </p:nvSpPr>
        <p:spPr>
          <a:xfrm>
            <a:off x="311700" y="1229875"/>
            <a:ext cx="3456259" cy="3339000"/>
          </a:xfrm>
        </p:spPr>
        <p:txBody>
          <a:bodyPr/>
          <a:lstStyle/>
          <a:p>
            <a:pPr marL="114300" indent="0">
              <a:buNone/>
            </a:pPr>
            <a:r>
              <a:rPr lang="en" altLang="zh-CN" dirty="0"/>
              <a:t>Getting started</a:t>
            </a:r>
          </a:p>
          <a:p>
            <a:r>
              <a:rPr lang="en" altLang="zh-CN" dirty="0" err="1"/>
              <a:t>DevTools</a:t>
            </a:r>
            <a:r>
              <a:rPr lang="en" altLang="zh-CN" dirty="0"/>
              <a:t> includes a full source-level debugger, supporting breakpoints, stepping, and variable inspection.</a:t>
            </a:r>
          </a:p>
          <a:p>
            <a:endParaRPr kumimoji="1" lang="zh-CN" altLang="en-US" dirty="0"/>
          </a:p>
        </p:txBody>
      </p:sp>
      <p:pic>
        <p:nvPicPr>
          <p:cNvPr id="4" name="图片 3">
            <a:extLst>
              <a:ext uri="{FF2B5EF4-FFF2-40B4-BE49-F238E27FC236}">
                <a16:creationId xmlns:a16="http://schemas.microsoft.com/office/drawing/2014/main" id="{95763BD4-80D8-254B-8530-80C6762D901D}"/>
              </a:ext>
            </a:extLst>
          </p:cNvPr>
          <p:cNvPicPr>
            <a:picLocks noChangeAspect="1"/>
          </p:cNvPicPr>
          <p:nvPr/>
        </p:nvPicPr>
        <p:blipFill>
          <a:blip r:embed="rId2"/>
          <a:stretch>
            <a:fillRect/>
          </a:stretch>
        </p:blipFill>
        <p:spPr>
          <a:xfrm>
            <a:off x="3596667" y="1017800"/>
            <a:ext cx="5547333" cy="4051256"/>
          </a:xfrm>
          <a:prstGeom prst="rect">
            <a:avLst/>
          </a:prstGeom>
        </p:spPr>
      </p:pic>
    </p:spTree>
    <p:extLst>
      <p:ext uri="{BB962C8B-B14F-4D97-AF65-F5344CB8AC3E}">
        <p14:creationId xmlns:p14="http://schemas.microsoft.com/office/powerpoint/2010/main" val="215611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D238-AF2C-B840-8CFC-CEDC26BE1832}"/>
              </a:ext>
            </a:extLst>
          </p:cNvPr>
          <p:cNvSpPr>
            <a:spLocks noGrp="1"/>
          </p:cNvSpPr>
          <p:nvPr>
            <p:ph type="title"/>
          </p:nvPr>
        </p:nvSpPr>
        <p:spPr/>
        <p:txBody>
          <a:bodyPr/>
          <a:lstStyle/>
          <a:p>
            <a:r>
              <a:rPr lang="en" altLang="zh-CN" dirty="0"/>
              <a:t>Running and debugging</a:t>
            </a:r>
            <a:endParaRPr kumimoji="1" lang="zh-CN" altLang="en-US" dirty="0"/>
          </a:p>
        </p:txBody>
      </p:sp>
      <p:sp>
        <p:nvSpPr>
          <p:cNvPr id="3" name="文本占位符 2">
            <a:extLst>
              <a:ext uri="{FF2B5EF4-FFF2-40B4-BE49-F238E27FC236}">
                <a16:creationId xmlns:a16="http://schemas.microsoft.com/office/drawing/2014/main" id="{34902EB1-840C-F741-A53B-9EED7A931C8F}"/>
              </a:ext>
            </a:extLst>
          </p:cNvPr>
          <p:cNvSpPr>
            <a:spLocks noGrp="1"/>
          </p:cNvSpPr>
          <p:nvPr>
            <p:ph type="body" idx="1"/>
          </p:nvPr>
        </p:nvSpPr>
        <p:spPr/>
        <p:txBody>
          <a:bodyPr/>
          <a:lstStyle/>
          <a:p>
            <a:pPr marL="114300" indent="0">
              <a:buNone/>
            </a:pPr>
            <a:r>
              <a:rPr lang="en" altLang="zh-CN" b="1" dirty="0"/>
              <a:t>Note:</a:t>
            </a:r>
            <a:r>
              <a:rPr lang="en" altLang="zh-CN" dirty="0"/>
              <a:t> You can debug your app in a few ways.</a:t>
            </a:r>
          </a:p>
          <a:p>
            <a:r>
              <a:rPr lang="en" altLang="zh-CN" dirty="0"/>
              <a:t>Using </a:t>
            </a:r>
            <a:r>
              <a:rPr lang="en" altLang="zh-CN" dirty="0">
                <a:hlinkClick r:id="rId2"/>
              </a:rPr>
              <a:t>DevTools</a:t>
            </a:r>
            <a:r>
              <a:rPr lang="en" altLang="zh-CN" dirty="0"/>
              <a:t>, a suite of debugging and profiling tools that run in a browser </a:t>
            </a:r>
            <a:r>
              <a:rPr lang="en" altLang="zh-CN" i="1" dirty="0"/>
              <a:t>and include the Flutter inspector</a:t>
            </a:r>
            <a:r>
              <a:rPr lang="en" altLang="zh-CN" dirty="0"/>
              <a:t>. </a:t>
            </a:r>
            <a:r>
              <a:rPr lang="en" altLang="zh-CN" dirty="0" err="1"/>
              <a:t>DevTools</a:t>
            </a:r>
            <a:r>
              <a:rPr lang="en" altLang="zh-CN" dirty="0"/>
              <a:t> replaces the previous browser-based profiling tool, Observatory.</a:t>
            </a:r>
          </a:p>
          <a:p>
            <a:r>
              <a:rPr lang="en" altLang="zh-CN" dirty="0"/>
              <a:t>Using Android Studio’s (or IntelliJ’s) built-in debugging features, such as the ability to set breakpoints.</a:t>
            </a:r>
          </a:p>
          <a:p>
            <a:r>
              <a:rPr lang="en" altLang="zh-CN" dirty="0"/>
              <a:t>Using the Flutter inspector, directly available in Android Studio and IntelliJ.</a:t>
            </a:r>
          </a:p>
          <a:p>
            <a:endParaRPr kumimoji="1" lang="zh-CN" altLang="en-US" dirty="0"/>
          </a:p>
        </p:txBody>
      </p:sp>
      <p:pic>
        <p:nvPicPr>
          <p:cNvPr id="4" name="图片 3">
            <a:extLst>
              <a:ext uri="{FF2B5EF4-FFF2-40B4-BE49-F238E27FC236}">
                <a16:creationId xmlns:a16="http://schemas.microsoft.com/office/drawing/2014/main" id="{D10F5509-6D97-2641-92A0-00B9E354FB65}"/>
              </a:ext>
            </a:extLst>
          </p:cNvPr>
          <p:cNvPicPr>
            <a:picLocks noChangeAspect="1"/>
          </p:cNvPicPr>
          <p:nvPr/>
        </p:nvPicPr>
        <p:blipFill>
          <a:blip r:embed="rId3"/>
          <a:stretch>
            <a:fillRect/>
          </a:stretch>
        </p:blipFill>
        <p:spPr>
          <a:xfrm>
            <a:off x="2042131" y="3825976"/>
            <a:ext cx="5101053" cy="1124362"/>
          </a:xfrm>
          <a:prstGeom prst="rect">
            <a:avLst/>
          </a:prstGeom>
        </p:spPr>
      </p:pic>
    </p:spTree>
    <p:extLst>
      <p:ext uri="{BB962C8B-B14F-4D97-AF65-F5344CB8AC3E}">
        <p14:creationId xmlns:p14="http://schemas.microsoft.com/office/powerpoint/2010/main" val="3753800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3573C-FD8D-544B-BF77-ACCE35441A2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A89535C-9C11-8D46-871A-D2648173B89C}"/>
              </a:ext>
            </a:extLst>
          </p:cNvPr>
          <p:cNvSpPr>
            <a:spLocks noGrp="1"/>
          </p:cNvSpPr>
          <p:nvPr>
            <p:ph type="body" idx="1"/>
          </p:nvPr>
        </p:nvSpPr>
        <p:spPr/>
        <p:txBody>
          <a:bodyPr/>
          <a:lstStyle/>
          <a:p>
            <a:pPr marL="114300" indent="0">
              <a:buNone/>
            </a:pPr>
            <a:r>
              <a:rPr lang="en" altLang="zh-CN" dirty="0"/>
              <a:t>Setting breakpoints</a:t>
            </a:r>
          </a:p>
          <a:p>
            <a:r>
              <a:rPr lang="en" altLang="zh-CN" dirty="0"/>
              <a:t>To set a breakpoint, click the left margin (the line number ruler) in the source area. Clicking once sets a breakpoint, which should also show up in the </a:t>
            </a:r>
            <a:r>
              <a:rPr lang="en" altLang="zh-CN" b="1" dirty="0"/>
              <a:t>Breakpoints</a:t>
            </a:r>
            <a:r>
              <a:rPr lang="en" altLang="zh-CN" dirty="0"/>
              <a:t> area on the left. Clicking again removes the breakpoint.</a:t>
            </a:r>
          </a:p>
          <a:p>
            <a:br>
              <a:rPr lang="en" altLang="zh-CN" dirty="0"/>
            </a:br>
            <a:endParaRPr kumimoji="1" lang="zh-CN" altLang="en-US" dirty="0"/>
          </a:p>
        </p:txBody>
      </p:sp>
    </p:spTree>
    <p:extLst>
      <p:ext uri="{BB962C8B-B14F-4D97-AF65-F5344CB8AC3E}">
        <p14:creationId xmlns:p14="http://schemas.microsoft.com/office/powerpoint/2010/main" val="4037127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9EAC0-6AD3-A94F-ACE3-20DA9938ACC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614764D-6055-1F49-8539-519A36E866AF}"/>
              </a:ext>
            </a:extLst>
          </p:cNvPr>
          <p:cNvSpPr>
            <a:spLocks noGrp="1"/>
          </p:cNvSpPr>
          <p:nvPr>
            <p:ph type="body" idx="1"/>
          </p:nvPr>
        </p:nvSpPr>
        <p:spPr/>
        <p:txBody>
          <a:bodyPr/>
          <a:lstStyle/>
          <a:p>
            <a:pPr marL="114300" indent="0">
              <a:buNone/>
            </a:pPr>
            <a:r>
              <a:rPr lang="en" altLang="zh-CN" dirty="0"/>
              <a:t>The call stack and variable areas</a:t>
            </a:r>
          </a:p>
          <a:p>
            <a:r>
              <a:rPr lang="en" altLang="zh-CN" dirty="0"/>
              <a:t>When your application encounters a breakpoint, it pauses there, and the </a:t>
            </a:r>
            <a:r>
              <a:rPr lang="en" altLang="zh-CN" dirty="0" err="1"/>
              <a:t>DevTools</a:t>
            </a:r>
            <a:r>
              <a:rPr lang="en" altLang="zh-CN" dirty="0"/>
              <a:t> debugger shows the paused execution location in the source area.</a:t>
            </a:r>
          </a:p>
          <a:p>
            <a:r>
              <a:rPr lang="en" altLang="zh-CN" dirty="0"/>
              <a:t>Within the Variables area, you can inspect individual objects by toggling them open to see their fields. </a:t>
            </a:r>
            <a:endParaRPr kumimoji="1" lang="zh-CN" altLang="en-US" dirty="0"/>
          </a:p>
        </p:txBody>
      </p:sp>
    </p:spTree>
    <p:extLst>
      <p:ext uri="{BB962C8B-B14F-4D97-AF65-F5344CB8AC3E}">
        <p14:creationId xmlns:p14="http://schemas.microsoft.com/office/powerpoint/2010/main" val="3799385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B9E14-FE0A-1D4C-B376-C647255D370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B0FE246-D7BB-D143-84F7-85B7A7D6E9D3}"/>
              </a:ext>
            </a:extLst>
          </p:cNvPr>
          <p:cNvSpPr>
            <a:spLocks noGrp="1"/>
          </p:cNvSpPr>
          <p:nvPr>
            <p:ph type="body" idx="1"/>
          </p:nvPr>
        </p:nvSpPr>
        <p:spPr/>
        <p:txBody>
          <a:bodyPr/>
          <a:lstStyle/>
          <a:p>
            <a:pPr marL="114300" indent="0">
              <a:buNone/>
            </a:pPr>
            <a:r>
              <a:rPr lang="en" altLang="zh-CN" dirty="0"/>
              <a:t>Stepping through source code</a:t>
            </a:r>
          </a:p>
          <a:p>
            <a:r>
              <a:rPr lang="en" altLang="zh-CN" dirty="0"/>
              <a:t>When paused, the three stepping buttons become active.</a:t>
            </a:r>
          </a:p>
          <a:p>
            <a:pPr lvl="1"/>
            <a:r>
              <a:rPr lang="en" altLang="zh-CN" dirty="0"/>
              <a:t>Use </a:t>
            </a:r>
            <a:r>
              <a:rPr lang="en" altLang="zh-CN" b="1" dirty="0"/>
              <a:t>Step in</a:t>
            </a:r>
            <a:r>
              <a:rPr lang="en" altLang="zh-CN" dirty="0"/>
              <a:t> to step into a method invocation, stopping at the first executable line in that invoked method.</a:t>
            </a:r>
          </a:p>
          <a:p>
            <a:pPr lvl="1"/>
            <a:r>
              <a:rPr lang="en" altLang="zh-CN" dirty="0"/>
              <a:t>Use </a:t>
            </a:r>
            <a:r>
              <a:rPr lang="en" altLang="zh-CN" b="1" dirty="0"/>
              <a:t>Step over</a:t>
            </a:r>
            <a:r>
              <a:rPr lang="en" altLang="zh-CN" dirty="0"/>
              <a:t> to step over a method invocation; this steps through source lines in the current method.</a:t>
            </a:r>
          </a:p>
          <a:p>
            <a:pPr lvl="1"/>
            <a:r>
              <a:rPr lang="en" altLang="zh-CN" dirty="0"/>
              <a:t>Use </a:t>
            </a:r>
            <a:r>
              <a:rPr lang="en" altLang="zh-CN" b="1" dirty="0"/>
              <a:t>Step out</a:t>
            </a:r>
            <a:r>
              <a:rPr lang="en" altLang="zh-CN" dirty="0"/>
              <a:t> to step out of the current method, without stopping at any intermediary lines.</a:t>
            </a:r>
          </a:p>
          <a:p>
            <a:r>
              <a:rPr lang="en" altLang="zh-CN" dirty="0"/>
              <a:t>In addition, the </a:t>
            </a:r>
            <a:r>
              <a:rPr lang="en" altLang="zh-CN" b="1" dirty="0"/>
              <a:t>Resume</a:t>
            </a:r>
            <a:r>
              <a:rPr lang="en" altLang="zh-CN" dirty="0"/>
              <a:t> button continues regular execution of the application.</a:t>
            </a:r>
          </a:p>
        </p:txBody>
      </p:sp>
    </p:spTree>
    <p:extLst>
      <p:ext uri="{BB962C8B-B14F-4D97-AF65-F5344CB8AC3E}">
        <p14:creationId xmlns:p14="http://schemas.microsoft.com/office/powerpoint/2010/main" val="3306269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47864-3F2F-5D4B-901C-4C28F93B9D3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7CACDE7-748D-284B-99FA-FEA22032644D}"/>
              </a:ext>
            </a:extLst>
          </p:cNvPr>
          <p:cNvSpPr>
            <a:spLocks noGrp="1"/>
          </p:cNvSpPr>
          <p:nvPr>
            <p:ph type="body" idx="1"/>
          </p:nvPr>
        </p:nvSpPr>
        <p:spPr/>
        <p:txBody>
          <a:bodyPr/>
          <a:lstStyle/>
          <a:p>
            <a:pPr marL="114300" indent="0">
              <a:buNone/>
            </a:pPr>
            <a:r>
              <a:rPr lang="en" altLang="zh-CN" dirty="0"/>
              <a:t>Console output</a:t>
            </a:r>
          </a:p>
          <a:p>
            <a:r>
              <a:rPr lang="en" altLang="zh-CN" dirty="0"/>
              <a:t>Console output for the running app (</a:t>
            </a:r>
            <a:r>
              <a:rPr lang="en" altLang="zh-CN" dirty="0" err="1"/>
              <a:t>stdout</a:t>
            </a:r>
            <a:r>
              <a:rPr lang="en" altLang="zh-CN" dirty="0"/>
              <a:t> and stderr) is displayed in the console, below the source code area. You can also see the output in the </a:t>
            </a:r>
            <a:r>
              <a:rPr lang="en" altLang="zh-CN" dirty="0">
                <a:hlinkClick r:id="rId2"/>
              </a:rPr>
              <a:t>Logging view</a:t>
            </a:r>
            <a:r>
              <a:rPr lang="en" altLang="zh-CN" dirty="0"/>
              <a:t>.</a:t>
            </a:r>
            <a:br>
              <a:rPr lang="en" altLang="zh-CN" dirty="0"/>
            </a:br>
            <a:endParaRPr kumimoji="1" lang="zh-CN" altLang="en-US" dirty="0"/>
          </a:p>
        </p:txBody>
      </p:sp>
    </p:spTree>
    <p:extLst>
      <p:ext uri="{BB962C8B-B14F-4D97-AF65-F5344CB8AC3E}">
        <p14:creationId xmlns:p14="http://schemas.microsoft.com/office/powerpoint/2010/main" val="91264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B4FC2-6CE3-6047-AA4E-33FF85415B8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66055CC-0362-4B4F-A466-6D560FF7E990}"/>
              </a:ext>
            </a:extLst>
          </p:cNvPr>
          <p:cNvSpPr>
            <a:spLocks noGrp="1"/>
          </p:cNvSpPr>
          <p:nvPr>
            <p:ph type="body" idx="1"/>
          </p:nvPr>
        </p:nvSpPr>
        <p:spPr/>
        <p:txBody>
          <a:bodyPr/>
          <a:lstStyle/>
          <a:p>
            <a:pPr marL="114300" indent="0">
              <a:buNone/>
            </a:pPr>
            <a:r>
              <a:rPr lang="en" altLang="zh-CN" dirty="0"/>
              <a:t>Breaking on exceptions</a:t>
            </a:r>
          </a:p>
          <a:p>
            <a:r>
              <a:rPr lang="en" altLang="zh-CN" dirty="0"/>
              <a:t>To adjust the break-on-exceptions behavior, toggle the </a:t>
            </a:r>
            <a:r>
              <a:rPr lang="en" altLang="zh-CN" b="1" dirty="0"/>
              <a:t>Break on unhandled exceptions</a:t>
            </a:r>
            <a:r>
              <a:rPr lang="en" altLang="zh-CN" dirty="0"/>
              <a:t> and </a:t>
            </a:r>
            <a:r>
              <a:rPr lang="en" altLang="zh-CN" b="1" dirty="0"/>
              <a:t>Break on all exceptions</a:t>
            </a:r>
            <a:r>
              <a:rPr lang="en" altLang="zh-CN" dirty="0"/>
              <a:t> checkboxes in the upper right of the debugger view.</a:t>
            </a:r>
          </a:p>
          <a:p>
            <a:r>
              <a:rPr lang="en" altLang="zh-CN" dirty="0"/>
              <a:t>Breaking on unhandled excepts only pauses execution if the breakpoint is considered uncaught by the application code. </a:t>
            </a:r>
          </a:p>
          <a:p>
            <a:r>
              <a:rPr lang="en" altLang="zh-CN" dirty="0"/>
              <a:t>Breaking on all exceptions causes the debugger to pause whether or not the breakpoint was caught by application code.</a:t>
            </a:r>
            <a:endParaRPr kumimoji="1" lang="zh-CN" altLang="en-US" dirty="0"/>
          </a:p>
        </p:txBody>
      </p:sp>
    </p:spTree>
    <p:extLst>
      <p:ext uri="{BB962C8B-B14F-4D97-AF65-F5344CB8AC3E}">
        <p14:creationId xmlns:p14="http://schemas.microsoft.com/office/powerpoint/2010/main" val="634454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A43CD-8AD4-0E4F-A15B-01092E9C5E48}"/>
              </a:ext>
            </a:extLst>
          </p:cNvPr>
          <p:cNvSpPr>
            <a:spLocks noGrp="1"/>
          </p:cNvSpPr>
          <p:nvPr>
            <p:ph type="title"/>
          </p:nvPr>
        </p:nvSpPr>
        <p:spPr/>
        <p:txBody>
          <a:bodyPr/>
          <a:lstStyle/>
          <a:p>
            <a:r>
              <a:rPr lang="en" altLang="zh-CN" dirty="0"/>
              <a:t>Using the Logging view</a:t>
            </a:r>
            <a:endParaRPr kumimoji="1" lang="zh-CN" altLang="en-US" dirty="0"/>
          </a:p>
        </p:txBody>
      </p:sp>
      <p:sp>
        <p:nvSpPr>
          <p:cNvPr id="3" name="文本占位符 2">
            <a:extLst>
              <a:ext uri="{FF2B5EF4-FFF2-40B4-BE49-F238E27FC236}">
                <a16:creationId xmlns:a16="http://schemas.microsoft.com/office/drawing/2014/main" id="{1DA9AF29-FA37-A244-AE78-2E7982F2439D}"/>
              </a:ext>
            </a:extLst>
          </p:cNvPr>
          <p:cNvSpPr>
            <a:spLocks noGrp="1"/>
          </p:cNvSpPr>
          <p:nvPr>
            <p:ph type="body" idx="1"/>
          </p:nvPr>
        </p:nvSpPr>
        <p:spPr/>
        <p:txBody>
          <a:bodyPr/>
          <a:lstStyle/>
          <a:p>
            <a:pPr marL="114300" indent="0">
              <a:buNone/>
            </a:pPr>
            <a:r>
              <a:rPr lang="en" altLang="zh-CN" dirty="0"/>
              <a:t>What is it: The logging view displays events from the Dart runtime, application frameworks (like Flutter), and application-level logging events.</a:t>
            </a:r>
          </a:p>
          <a:p>
            <a:pPr marL="114300" indent="0">
              <a:buNone/>
            </a:pPr>
            <a:endParaRPr lang="en" altLang="zh-CN" dirty="0"/>
          </a:p>
          <a:p>
            <a:pPr marL="114300" indent="0">
              <a:buNone/>
            </a:pPr>
            <a:r>
              <a:rPr lang="en" altLang="zh-CN" dirty="0"/>
              <a:t>Standard logging events</a:t>
            </a:r>
          </a:p>
        </p:txBody>
      </p:sp>
      <p:pic>
        <p:nvPicPr>
          <p:cNvPr id="4" name="图片 3">
            <a:extLst>
              <a:ext uri="{FF2B5EF4-FFF2-40B4-BE49-F238E27FC236}">
                <a16:creationId xmlns:a16="http://schemas.microsoft.com/office/drawing/2014/main" id="{C333D36F-44E2-454F-8363-DDB6B217101B}"/>
              </a:ext>
            </a:extLst>
          </p:cNvPr>
          <p:cNvPicPr>
            <a:picLocks noChangeAspect="1"/>
          </p:cNvPicPr>
          <p:nvPr/>
        </p:nvPicPr>
        <p:blipFill>
          <a:blip r:embed="rId2"/>
          <a:stretch>
            <a:fillRect/>
          </a:stretch>
        </p:blipFill>
        <p:spPr>
          <a:xfrm>
            <a:off x="3499946" y="2748771"/>
            <a:ext cx="4966138" cy="2032179"/>
          </a:xfrm>
          <a:prstGeom prst="rect">
            <a:avLst/>
          </a:prstGeom>
        </p:spPr>
      </p:pic>
    </p:spTree>
    <p:extLst>
      <p:ext uri="{BB962C8B-B14F-4D97-AF65-F5344CB8AC3E}">
        <p14:creationId xmlns:p14="http://schemas.microsoft.com/office/powerpoint/2010/main" val="2629481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C12E1-B72B-5242-8DE5-39C440946E0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EF34B88-FC30-D347-A30C-60B7A2073308}"/>
              </a:ext>
            </a:extLst>
          </p:cNvPr>
          <p:cNvSpPr>
            <a:spLocks noGrp="1"/>
          </p:cNvSpPr>
          <p:nvPr>
            <p:ph type="body" idx="1"/>
          </p:nvPr>
        </p:nvSpPr>
        <p:spPr/>
        <p:txBody>
          <a:bodyPr/>
          <a:lstStyle/>
          <a:p>
            <a:pPr marL="114300" indent="0">
              <a:buNone/>
            </a:pPr>
            <a:r>
              <a:rPr lang="en" altLang="zh-CN" dirty="0"/>
              <a:t>Logging from your application: To implement logging in your code, see the </a:t>
            </a:r>
            <a:r>
              <a:rPr lang="en" altLang="zh-CN" dirty="0">
                <a:hlinkClick r:id="rId2"/>
              </a:rPr>
              <a:t>Logging</a:t>
            </a:r>
            <a:r>
              <a:rPr lang="en" altLang="zh-CN" dirty="0"/>
              <a:t> section in the </a:t>
            </a:r>
            <a:r>
              <a:rPr lang="en" altLang="zh-CN" dirty="0">
                <a:hlinkClick r:id="rId3"/>
              </a:rPr>
              <a:t>Debugging Flutter apps programmatically</a:t>
            </a:r>
            <a:r>
              <a:rPr lang="en" altLang="zh-CN" dirty="0"/>
              <a:t> page.</a:t>
            </a:r>
          </a:p>
          <a:p>
            <a:pPr marL="114300" indent="0">
              <a:buNone/>
            </a:pPr>
            <a:endParaRPr lang="en" altLang="zh-CN" dirty="0"/>
          </a:p>
          <a:p>
            <a:pPr marL="114300" indent="0">
              <a:buNone/>
            </a:pPr>
            <a:r>
              <a:rPr lang="en" altLang="zh-CN" dirty="0"/>
              <a:t>Clearing logs: To clear the log entries in the logging view, click the </a:t>
            </a:r>
            <a:r>
              <a:rPr lang="en" altLang="zh-CN" b="1" dirty="0"/>
              <a:t>Clear logs</a:t>
            </a:r>
            <a:r>
              <a:rPr lang="en" altLang="zh-CN" dirty="0"/>
              <a:t> button.</a:t>
            </a:r>
          </a:p>
          <a:p>
            <a:endParaRPr kumimoji="1" lang="zh-CN" altLang="en-US" dirty="0"/>
          </a:p>
        </p:txBody>
      </p:sp>
    </p:spTree>
    <p:extLst>
      <p:ext uri="{BB962C8B-B14F-4D97-AF65-F5344CB8AC3E}">
        <p14:creationId xmlns:p14="http://schemas.microsoft.com/office/powerpoint/2010/main" val="2779675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Hot reload</a:t>
            </a:r>
          </a:p>
        </p:txBody>
      </p:sp>
    </p:spTree>
    <p:extLst>
      <p:ext uri="{BB962C8B-B14F-4D97-AF65-F5344CB8AC3E}">
        <p14:creationId xmlns:p14="http://schemas.microsoft.com/office/powerpoint/2010/main" val="1629357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C3870A-F43A-BF45-BEE4-63E33FF7400B}"/>
              </a:ext>
            </a:extLst>
          </p:cNvPr>
          <p:cNvSpPr>
            <a:spLocks noGrp="1"/>
          </p:cNvSpPr>
          <p:nvPr>
            <p:ph type="title"/>
          </p:nvPr>
        </p:nvSpPr>
        <p:spPr/>
        <p:txBody>
          <a:bodyPr/>
          <a:lstStyle/>
          <a:p>
            <a:r>
              <a:rPr lang="en-US" altLang="zh-CN" dirty="0"/>
              <a:t>Introduction</a:t>
            </a:r>
            <a:endParaRPr lang="zh-CN" altLang="en-US" dirty="0"/>
          </a:p>
        </p:txBody>
      </p:sp>
      <p:sp>
        <p:nvSpPr>
          <p:cNvPr id="7" name="文本占位符 6">
            <a:extLst>
              <a:ext uri="{FF2B5EF4-FFF2-40B4-BE49-F238E27FC236}">
                <a16:creationId xmlns:a16="http://schemas.microsoft.com/office/drawing/2014/main" id="{8A4FDB51-9CF4-2F4E-8E43-BD8064C0F496}"/>
              </a:ext>
            </a:extLst>
          </p:cNvPr>
          <p:cNvSpPr>
            <a:spLocks noGrp="1"/>
          </p:cNvSpPr>
          <p:nvPr>
            <p:ph type="body" idx="1"/>
          </p:nvPr>
        </p:nvSpPr>
        <p:spPr>
          <a:xfrm>
            <a:off x="311699" y="1229875"/>
            <a:ext cx="8520600" cy="3339000"/>
          </a:xfrm>
        </p:spPr>
        <p:txBody>
          <a:bodyPr/>
          <a:lstStyle/>
          <a:p>
            <a:r>
              <a:rPr lang="en" altLang="zh-CN" dirty="0"/>
              <a:t>Flutter’s hot reload feature helps you quickly and easily experiment, build UIs, add features, and fix bugs. </a:t>
            </a:r>
          </a:p>
          <a:p>
            <a:r>
              <a:rPr lang="en" altLang="zh-CN" dirty="0"/>
              <a:t>Hot reload works by injecting updated source code files into the running </a:t>
            </a:r>
            <a:r>
              <a:rPr lang="en" altLang="zh-CN" dirty="0">
                <a:hlinkClick r:id="rId2"/>
              </a:rPr>
              <a:t>Dart Virtual Machine (VM)</a:t>
            </a:r>
            <a:r>
              <a:rPr lang="en" altLang="zh-CN" dirty="0"/>
              <a:t>. </a:t>
            </a:r>
            <a:endParaRPr lang="zh-CN" altLang="en-US" dirty="0"/>
          </a:p>
        </p:txBody>
      </p:sp>
    </p:spTree>
    <p:extLst>
      <p:ext uri="{BB962C8B-B14F-4D97-AF65-F5344CB8AC3E}">
        <p14:creationId xmlns:p14="http://schemas.microsoft.com/office/powerpoint/2010/main" val="3668932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CDD99-4397-D743-AE9F-ABB2730CE2E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40216BE-ED50-5442-825F-0A42DC29D836}"/>
              </a:ext>
            </a:extLst>
          </p:cNvPr>
          <p:cNvSpPr>
            <a:spLocks noGrp="1"/>
          </p:cNvSpPr>
          <p:nvPr>
            <p:ph type="body" idx="1"/>
          </p:nvPr>
        </p:nvSpPr>
        <p:spPr/>
        <p:txBody>
          <a:bodyPr/>
          <a:lstStyle/>
          <a:p>
            <a:pPr marL="114300" indent="0">
              <a:buNone/>
            </a:pPr>
            <a:r>
              <a:rPr lang="en" altLang="zh-CN" dirty="0"/>
              <a:t>To hot reload a Flutter app:</a:t>
            </a:r>
          </a:p>
          <a:p>
            <a:r>
              <a:rPr lang="en" altLang="zh-CN" dirty="0"/>
              <a:t>Run the app from a supported </a:t>
            </a:r>
            <a:r>
              <a:rPr lang="en" altLang="zh-CN" dirty="0">
                <a:hlinkClick r:id="rId2"/>
              </a:rPr>
              <a:t>Flutter editor</a:t>
            </a:r>
            <a:r>
              <a:rPr lang="en" altLang="zh-CN" dirty="0"/>
              <a:t> or a terminal window. Either a physical or virtual device can be the target. </a:t>
            </a:r>
            <a:r>
              <a:rPr lang="en" altLang="zh-CN" b="1" dirty="0"/>
              <a:t>Only Flutter apps in debug mode can be hot reloaded.</a:t>
            </a:r>
            <a:endParaRPr lang="en" altLang="zh-CN" dirty="0"/>
          </a:p>
          <a:p>
            <a:r>
              <a:rPr lang="en" altLang="zh-CN" dirty="0"/>
              <a:t>Modify one of the Dart files in your project. Most types of code changes can be hot reloaded; for a list of changes that require a hot restart, see </a:t>
            </a:r>
            <a:r>
              <a:rPr lang="en" altLang="zh-CN" dirty="0">
                <a:hlinkClick r:id="rId3"/>
              </a:rPr>
              <a:t>Limitations</a:t>
            </a:r>
            <a:r>
              <a:rPr lang="en" altLang="zh-CN" dirty="0"/>
              <a:t>.</a:t>
            </a:r>
          </a:p>
          <a:p>
            <a:r>
              <a:rPr lang="en" altLang="zh-CN" dirty="0"/>
              <a:t>If you’re working in an IDE/editor that supports Flutter’s IDE tools, select </a:t>
            </a:r>
            <a:r>
              <a:rPr lang="en" altLang="zh-CN" b="1" dirty="0"/>
              <a:t>Save All</a:t>
            </a:r>
            <a:r>
              <a:rPr lang="en" altLang="zh-CN" dirty="0"/>
              <a:t> (</a:t>
            </a:r>
            <a:r>
              <a:rPr lang="en" altLang="zh-CN" dirty="0" err="1"/>
              <a:t>cmd</a:t>
            </a:r>
            <a:r>
              <a:rPr lang="en" altLang="zh-CN" dirty="0"/>
              <a:t>-s/ctrl-s), or click the Hot Reload button on the toolbar:</a:t>
            </a:r>
          </a:p>
        </p:txBody>
      </p:sp>
    </p:spTree>
    <p:extLst>
      <p:ext uri="{BB962C8B-B14F-4D97-AF65-F5344CB8AC3E}">
        <p14:creationId xmlns:p14="http://schemas.microsoft.com/office/powerpoint/2010/main" val="609652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54464-0597-B642-9B08-20401AA97F8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E094941-EAF1-304D-BDA5-971539B5EDF2}"/>
              </a:ext>
            </a:extLst>
          </p:cNvPr>
          <p:cNvSpPr>
            <a:spLocks noGrp="1"/>
          </p:cNvSpPr>
          <p:nvPr>
            <p:ph type="body" idx="1"/>
          </p:nvPr>
        </p:nvSpPr>
        <p:spPr/>
        <p:txBody>
          <a:bodyPr/>
          <a:lstStyle/>
          <a:p>
            <a:pPr marL="114300" indent="0">
              <a:buNone/>
            </a:pPr>
            <a:r>
              <a:rPr lang="en" altLang="zh-CN" dirty="0"/>
              <a:t>Selecting a target</a:t>
            </a:r>
          </a:p>
          <a:p>
            <a:r>
              <a:rPr lang="en" altLang="zh-CN" dirty="0"/>
              <a:t>When a Flutter project is open in the IDE, you should see a set of Flutter-specific buttons on the right-hand side of the toolbar.</a:t>
            </a:r>
          </a:p>
          <a:p>
            <a:pPr marL="571500" indent="-457200">
              <a:buFont typeface="+mj-lt"/>
              <a:buAutoNum type="arabicPeriod"/>
            </a:pPr>
            <a:r>
              <a:rPr lang="en" altLang="zh-CN" dirty="0"/>
              <a:t>Locate the </a:t>
            </a:r>
            <a:r>
              <a:rPr lang="en" altLang="zh-CN" b="1" dirty="0"/>
              <a:t>Flutter Target Selector</a:t>
            </a:r>
            <a:r>
              <a:rPr lang="en" altLang="zh-CN" dirty="0"/>
              <a:t> drop-down button. This shows a list of available targets.</a:t>
            </a:r>
          </a:p>
          <a:p>
            <a:pPr marL="571500" indent="-457200">
              <a:buFont typeface="+mj-lt"/>
              <a:buAutoNum type="arabicPeriod"/>
            </a:pPr>
            <a:r>
              <a:rPr lang="en" altLang="zh-CN" dirty="0"/>
              <a:t>Select the target you want your app to be started on. When you connect devices, or start simulators, additional entries appear.</a:t>
            </a:r>
          </a:p>
          <a:p>
            <a:endParaRPr kumimoji="1" lang="zh-CN" altLang="en-US" dirty="0"/>
          </a:p>
        </p:txBody>
      </p:sp>
    </p:spTree>
    <p:extLst>
      <p:ext uri="{BB962C8B-B14F-4D97-AF65-F5344CB8AC3E}">
        <p14:creationId xmlns:p14="http://schemas.microsoft.com/office/powerpoint/2010/main" val="22425232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B75F8-818E-A047-9719-970FC692C62B}"/>
              </a:ext>
            </a:extLst>
          </p:cNvPr>
          <p:cNvSpPr>
            <a:spLocks noGrp="1"/>
          </p:cNvSpPr>
          <p:nvPr>
            <p:ph type="title"/>
          </p:nvPr>
        </p:nvSpPr>
        <p:spPr/>
        <p:txBody>
          <a:bodyPr/>
          <a:lstStyle/>
          <a:p>
            <a:r>
              <a:rPr lang="en" altLang="zh-CN" dirty="0"/>
              <a:t>Compilation errors</a:t>
            </a:r>
            <a:endParaRPr kumimoji="1" lang="zh-CN" altLang="en-US" dirty="0"/>
          </a:p>
        </p:txBody>
      </p:sp>
      <p:sp>
        <p:nvSpPr>
          <p:cNvPr id="3" name="文本占位符 2">
            <a:extLst>
              <a:ext uri="{FF2B5EF4-FFF2-40B4-BE49-F238E27FC236}">
                <a16:creationId xmlns:a16="http://schemas.microsoft.com/office/drawing/2014/main" id="{20719B5D-512E-E545-86A2-4E56C1C0944A}"/>
              </a:ext>
            </a:extLst>
          </p:cNvPr>
          <p:cNvSpPr>
            <a:spLocks noGrp="1"/>
          </p:cNvSpPr>
          <p:nvPr>
            <p:ph type="body" idx="1"/>
          </p:nvPr>
        </p:nvSpPr>
        <p:spPr/>
        <p:txBody>
          <a:bodyPr/>
          <a:lstStyle/>
          <a:p>
            <a:r>
              <a:rPr lang="en" altLang="zh-CN" dirty="0"/>
              <a:t>When a code change introduces a compilation error, hot reload always generates an error message similar to:</a:t>
            </a:r>
            <a:endParaRPr kumimoji="1" lang="zh-CN" altLang="en-US" dirty="0"/>
          </a:p>
        </p:txBody>
      </p:sp>
      <p:pic>
        <p:nvPicPr>
          <p:cNvPr id="5" name="图片 4">
            <a:extLst>
              <a:ext uri="{FF2B5EF4-FFF2-40B4-BE49-F238E27FC236}">
                <a16:creationId xmlns:a16="http://schemas.microsoft.com/office/drawing/2014/main" id="{A8A72CAD-61E0-C546-8C9A-787DCD11AF19}"/>
              </a:ext>
            </a:extLst>
          </p:cNvPr>
          <p:cNvPicPr>
            <a:picLocks noChangeAspect="1"/>
          </p:cNvPicPr>
          <p:nvPr/>
        </p:nvPicPr>
        <p:blipFill>
          <a:blip r:embed="rId2"/>
          <a:stretch>
            <a:fillRect/>
          </a:stretch>
        </p:blipFill>
        <p:spPr>
          <a:xfrm>
            <a:off x="0" y="2390557"/>
            <a:ext cx="9144000" cy="1702454"/>
          </a:xfrm>
          <a:prstGeom prst="rect">
            <a:avLst/>
          </a:prstGeom>
        </p:spPr>
      </p:pic>
    </p:spTree>
    <p:extLst>
      <p:ext uri="{BB962C8B-B14F-4D97-AF65-F5344CB8AC3E}">
        <p14:creationId xmlns:p14="http://schemas.microsoft.com/office/powerpoint/2010/main" val="2566408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B6DD2-3C9F-914F-B85D-D5E6866F7FED}"/>
              </a:ext>
            </a:extLst>
          </p:cNvPr>
          <p:cNvSpPr>
            <a:spLocks noGrp="1"/>
          </p:cNvSpPr>
          <p:nvPr>
            <p:ph type="title"/>
          </p:nvPr>
        </p:nvSpPr>
        <p:spPr/>
        <p:txBody>
          <a:bodyPr/>
          <a:lstStyle/>
          <a:p>
            <a:r>
              <a:rPr lang="en" altLang="zh-CN" dirty="0"/>
              <a:t>Previous state is combined with new code</a:t>
            </a:r>
            <a:endParaRPr kumimoji="1" lang="zh-CN" altLang="en-US" dirty="0"/>
          </a:p>
        </p:txBody>
      </p:sp>
      <p:sp>
        <p:nvSpPr>
          <p:cNvPr id="3" name="文本占位符 2">
            <a:extLst>
              <a:ext uri="{FF2B5EF4-FFF2-40B4-BE49-F238E27FC236}">
                <a16:creationId xmlns:a16="http://schemas.microsoft.com/office/drawing/2014/main" id="{46113559-8E7B-924B-97EF-711923C32667}"/>
              </a:ext>
            </a:extLst>
          </p:cNvPr>
          <p:cNvSpPr>
            <a:spLocks noGrp="1"/>
          </p:cNvSpPr>
          <p:nvPr>
            <p:ph type="body" idx="1"/>
          </p:nvPr>
        </p:nvSpPr>
        <p:spPr>
          <a:xfrm>
            <a:off x="311699" y="1229875"/>
            <a:ext cx="4520432" cy="3339000"/>
          </a:xfrm>
        </p:spPr>
        <p:txBody>
          <a:bodyPr/>
          <a:lstStyle/>
          <a:p>
            <a:r>
              <a:rPr lang="en" altLang="zh-CN" dirty="0"/>
              <a:t>Flutter’s Stateful Hot Reload preserves the state of your app. </a:t>
            </a:r>
          </a:p>
          <a:p>
            <a:r>
              <a:rPr lang="en" altLang="zh-CN" dirty="0"/>
              <a:t>This design enables you to view the effect of the most recent change only, without throwing away the current state. </a:t>
            </a:r>
          </a:p>
          <a:p>
            <a:r>
              <a:rPr lang="en" altLang="zh-CN" dirty="0"/>
              <a:t>However, the state might not be compatible with the new changes.</a:t>
            </a:r>
            <a:endParaRPr kumimoji="1" lang="zh-CN" altLang="en-US" dirty="0"/>
          </a:p>
        </p:txBody>
      </p:sp>
      <p:pic>
        <p:nvPicPr>
          <p:cNvPr id="4" name="图片 3">
            <a:extLst>
              <a:ext uri="{FF2B5EF4-FFF2-40B4-BE49-F238E27FC236}">
                <a16:creationId xmlns:a16="http://schemas.microsoft.com/office/drawing/2014/main" id="{698D10F7-03A0-2146-BB85-D8F8684A3ADA}"/>
              </a:ext>
            </a:extLst>
          </p:cNvPr>
          <p:cNvPicPr>
            <a:picLocks noChangeAspect="1"/>
          </p:cNvPicPr>
          <p:nvPr/>
        </p:nvPicPr>
        <p:blipFill>
          <a:blip r:embed="rId2"/>
          <a:stretch>
            <a:fillRect/>
          </a:stretch>
        </p:blipFill>
        <p:spPr>
          <a:xfrm>
            <a:off x="4963461" y="1017800"/>
            <a:ext cx="3868839" cy="4022365"/>
          </a:xfrm>
          <a:prstGeom prst="rect">
            <a:avLst/>
          </a:prstGeom>
        </p:spPr>
      </p:pic>
    </p:spTree>
    <p:extLst>
      <p:ext uri="{BB962C8B-B14F-4D97-AF65-F5344CB8AC3E}">
        <p14:creationId xmlns:p14="http://schemas.microsoft.com/office/powerpoint/2010/main" val="17289325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01ACB-A139-4648-B623-5A8F69F781FC}"/>
              </a:ext>
            </a:extLst>
          </p:cNvPr>
          <p:cNvSpPr>
            <a:spLocks noGrp="1"/>
          </p:cNvSpPr>
          <p:nvPr>
            <p:ph type="title"/>
          </p:nvPr>
        </p:nvSpPr>
        <p:spPr/>
        <p:txBody>
          <a:bodyPr/>
          <a:lstStyle/>
          <a:p>
            <a:r>
              <a:rPr lang="en" altLang="zh-CN" sz="2400" dirty="0"/>
              <a:t>Recent code change is included but app state is excluded</a:t>
            </a:r>
            <a:endParaRPr kumimoji="1" lang="zh-CN" altLang="en-US" sz="2400" dirty="0"/>
          </a:p>
        </p:txBody>
      </p:sp>
      <p:sp>
        <p:nvSpPr>
          <p:cNvPr id="3" name="文本占位符 2">
            <a:extLst>
              <a:ext uri="{FF2B5EF4-FFF2-40B4-BE49-F238E27FC236}">
                <a16:creationId xmlns:a16="http://schemas.microsoft.com/office/drawing/2014/main" id="{52F6D30B-50E0-6048-8B50-33860D2586A7}"/>
              </a:ext>
            </a:extLst>
          </p:cNvPr>
          <p:cNvSpPr>
            <a:spLocks noGrp="1"/>
          </p:cNvSpPr>
          <p:nvPr>
            <p:ph type="body" idx="1"/>
          </p:nvPr>
        </p:nvSpPr>
        <p:spPr/>
        <p:txBody>
          <a:bodyPr/>
          <a:lstStyle/>
          <a:p>
            <a:r>
              <a:rPr lang="en" altLang="zh-CN" dirty="0"/>
              <a:t>In Dart, </a:t>
            </a:r>
            <a:r>
              <a:rPr lang="en" altLang="zh-CN" dirty="0">
                <a:hlinkClick r:id="rId2"/>
              </a:rPr>
              <a:t>static fields are lazily initialized</a:t>
            </a:r>
            <a:r>
              <a:rPr lang="en" altLang="zh-CN" dirty="0"/>
              <a:t>. </a:t>
            </a:r>
          </a:p>
          <a:p>
            <a:r>
              <a:rPr lang="en" altLang="zh-CN" dirty="0"/>
              <a:t>This means that the first time you run a Flutter app and a static field is read, it is set to whatever value its initializer was evaluated to. </a:t>
            </a:r>
          </a:p>
          <a:p>
            <a:r>
              <a:rPr lang="en" altLang="zh-CN" dirty="0"/>
              <a:t>If you change initializers of global variables and static fields, a full restart is necessary to see the changes. </a:t>
            </a:r>
            <a:endParaRPr kumimoji="1" lang="zh-CN" altLang="en-US" dirty="0"/>
          </a:p>
        </p:txBody>
      </p:sp>
    </p:spTree>
    <p:extLst>
      <p:ext uri="{BB962C8B-B14F-4D97-AF65-F5344CB8AC3E}">
        <p14:creationId xmlns:p14="http://schemas.microsoft.com/office/powerpoint/2010/main" val="179406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DFABC-39F1-5D46-BB27-2928229E4867}"/>
              </a:ext>
            </a:extLst>
          </p:cNvPr>
          <p:cNvSpPr>
            <a:spLocks noGrp="1"/>
          </p:cNvSpPr>
          <p:nvPr>
            <p:ph type="title"/>
          </p:nvPr>
        </p:nvSpPr>
        <p:spPr/>
        <p:txBody>
          <a:bodyPr/>
          <a:lstStyle/>
          <a:p>
            <a:r>
              <a:rPr lang="en" altLang="zh-CN" dirty="0"/>
              <a:t>Recent UI change is excluded</a:t>
            </a:r>
            <a:endParaRPr kumimoji="1" lang="zh-CN" altLang="en-US" dirty="0"/>
          </a:p>
        </p:txBody>
      </p:sp>
      <p:sp>
        <p:nvSpPr>
          <p:cNvPr id="3" name="文本占位符 2">
            <a:extLst>
              <a:ext uri="{FF2B5EF4-FFF2-40B4-BE49-F238E27FC236}">
                <a16:creationId xmlns:a16="http://schemas.microsoft.com/office/drawing/2014/main" id="{E576528F-AF61-5048-BE43-955E51E57B8B}"/>
              </a:ext>
            </a:extLst>
          </p:cNvPr>
          <p:cNvSpPr>
            <a:spLocks noGrp="1"/>
          </p:cNvSpPr>
          <p:nvPr>
            <p:ph type="body" idx="1"/>
          </p:nvPr>
        </p:nvSpPr>
        <p:spPr/>
        <p:txBody>
          <a:bodyPr/>
          <a:lstStyle/>
          <a:p>
            <a:r>
              <a:rPr lang="en" altLang="zh-CN" dirty="0"/>
              <a:t>Even when a hot reload operation appears successful and generates no exceptions, some code changes might not be visible in the refreshed UI. </a:t>
            </a:r>
          </a:p>
          <a:p>
            <a:r>
              <a:rPr lang="en" altLang="zh-CN" dirty="0"/>
              <a:t>This behavior is common after changes to the app’s main() method.</a:t>
            </a:r>
            <a:endParaRPr kumimoji="1" lang="zh-CN" altLang="en-US" dirty="0"/>
          </a:p>
        </p:txBody>
      </p:sp>
    </p:spTree>
    <p:extLst>
      <p:ext uri="{BB962C8B-B14F-4D97-AF65-F5344CB8AC3E}">
        <p14:creationId xmlns:p14="http://schemas.microsoft.com/office/powerpoint/2010/main" val="1227834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44C32-BB18-8E47-9D09-5A907F298772}"/>
              </a:ext>
            </a:extLst>
          </p:cNvPr>
          <p:cNvSpPr>
            <a:spLocks noGrp="1"/>
          </p:cNvSpPr>
          <p:nvPr>
            <p:ph type="title"/>
          </p:nvPr>
        </p:nvSpPr>
        <p:spPr/>
        <p:txBody>
          <a:bodyPr/>
          <a:lstStyle/>
          <a:p>
            <a:r>
              <a:rPr lang="en" altLang="zh-CN" dirty="0"/>
              <a:t>Limitations</a:t>
            </a:r>
            <a:endParaRPr kumimoji="1" lang="zh-CN" altLang="en-US" dirty="0"/>
          </a:p>
        </p:txBody>
      </p:sp>
      <p:sp>
        <p:nvSpPr>
          <p:cNvPr id="3" name="文本占位符 2">
            <a:extLst>
              <a:ext uri="{FF2B5EF4-FFF2-40B4-BE49-F238E27FC236}">
                <a16:creationId xmlns:a16="http://schemas.microsoft.com/office/drawing/2014/main" id="{40E15E37-04AC-8B41-B57D-8D707B0C336A}"/>
              </a:ext>
            </a:extLst>
          </p:cNvPr>
          <p:cNvSpPr>
            <a:spLocks noGrp="1"/>
          </p:cNvSpPr>
          <p:nvPr>
            <p:ph type="body" idx="1"/>
          </p:nvPr>
        </p:nvSpPr>
        <p:spPr/>
        <p:txBody>
          <a:bodyPr/>
          <a:lstStyle/>
          <a:p>
            <a:pPr marL="114300" indent="0">
              <a:buNone/>
            </a:pPr>
            <a:r>
              <a:rPr lang="en" altLang="zh-CN" dirty="0"/>
              <a:t>You might also encounter the rare cases where hot reload is not supported at all. These include:</a:t>
            </a:r>
          </a:p>
          <a:p>
            <a:r>
              <a:rPr lang="en" altLang="zh-CN" dirty="0"/>
              <a:t>Changes on </a:t>
            </a:r>
            <a:r>
              <a:rPr lang="en" altLang="zh-CN" dirty="0" err="1"/>
              <a:t>initState</a:t>
            </a:r>
            <a:r>
              <a:rPr lang="en" altLang="zh-CN" dirty="0"/>
              <a:t>() are not reflected by hot reload. A hot restart is required.</a:t>
            </a:r>
          </a:p>
          <a:p>
            <a:r>
              <a:rPr lang="en" altLang="zh-CN" dirty="0"/>
              <a:t>Enumerated types are changed to regular classes or regular classes are changed to enumerated types.</a:t>
            </a:r>
          </a:p>
          <a:p>
            <a:r>
              <a:rPr lang="en" altLang="zh-CN" dirty="0"/>
              <a:t>Generic type declarations are modified.</a:t>
            </a:r>
          </a:p>
          <a:p>
            <a:endParaRPr kumimoji="1" lang="zh-CN" altLang="en-US" dirty="0"/>
          </a:p>
        </p:txBody>
      </p:sp>
    </p:spTree>
    <p:extLst>
      <p:ext uri="{BB962C8B-B14F-4D97-AF65-F5344CB8AC3E}">
        <p14:creationId xmlns:p14="http://schemas.microsoft.com/office/powerpoint/2010/main" val="850178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8EC34-5AFC-8643-B553-527801E14B69}"/>
              </a:ext>
            </a:extLst>
          </p:cNvPr>
          <p:cNvSpPr>
            <a:spLocks noGrp="1"/>
          </p:cNvSpPr>
          <p:nvPr>
            <p:ph type="title"/>
          </p:nvPr>
        </p:nvSpPr>
        <p:spPr/>
        <p:txBody>
          <a:bodyPr/>
          <a:lstStyle/>
          <a:p>
            <a:r>
              <a:rPr lang="en" altLang="zh-CN" dirty="0"/>
              <a:t>How it works</a:t>
            </a:r>
            <a:endParaRPr kumimoji="1" lang="zh-CN" altLang="en-US" dirty="0"/>
          </a:p>
        </p:txBody>
      </p:sp>
      <p:sp>
        <p:nvSpPr>
          <p:cNvPr id="3" name="文本占位符 2">
            <a:extLst>
              <a:ext uri="{FF2B5EF4-FFF2-40B4-BE49-F238E27FC236}">
                <a16:creationId xmlns:a16="http://schemas.microsoft.com/office/drawing/2014/main" id="{A7B4F5E1-0455-D948-A129-87CF74334D36}"/>
              </a:ext>
            </a:extLst>
          </p:cNvPr>
          <p:cNvSpPr>
            <a:spLocks noGrp="1"/>
          </p:cNvSpPr>
          <p:nvPr>
            <p:ph type="body" idx="1"/>
          </p:nvPr>
        </p:nvSpPr>
        <p:spPr/>
        <p:txBody>
          <a:bodyPr/>
          <a:lstStyle/>
          <a:p>
            <a:r>
              <a:rPr lang="en" altLang="zh-CN" dirty="0"/>
              <a:t>When hot reload is invoked, the host machine looks at the edited code since the last compilation. </a:t>
            </a:r>
          </a:p>
          <a:p>
            <a:r>
              <a:rPr lang="en" altLang="zh-CN" dirty="0"/>
              <a:t>The following libraries are recompiled:</a:t>
            </a:r>
          </a:p>
          <a:p>
            <a:pPr lvl="1"/>
            <a:r>
              <a:rPr lang="en" altLang="zh-CN" dirty="0"/>
              <a:t>Any libraries with changed code</a:t>
            </a:r>
          </a:p>
          <a:p>
            <a:pPr lvl="1"/>
            <a:r>
              <a:rPr lang="en" altLang="zh-CN" dirty="0"/>
              <a:t>The application’s main library</a:t>
            </a:r>
          </a:p>
          <a:p>
            <a:pPr lvl="1"/>
            <a:r>
              <a:rPr lang="en" altLang="zh-CN" dirty="0"/>
              <a:t>The libraries from the main library leading to affected libraries</a:t>
            </a:r>
          </a:p>
        </p:txBody>
      </p:sp>
    </p:spTree>
    <p:extLst>
      <p:ext uri="{BB962C8B-B14F-4D97-AF65-F5344CB8AC3E}">
        <p14:creationId xmlns:p14="http://schemas.microsoft.com/office/powerpoint/2010/main" val="29364124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TotalTime>
  <Words>4468</Words>
  <Application>Microsoft Macintosh PowerPoint</Application>
  <PresentationFormat>全屏显示(16:9)</PresentationFormat>
  <Paragraphs>343</Paragraphs>
  <Slides>96</Slides>
  <Notes>7</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96</vt:i4>
      </vt:variant>
    </vt:vector>
  </HeadingPairs>
  <TitlesOfParts>
    <vt:vector size="99" baseType="lpstr">
      <vt:lpstr>Roboto</vt:lpstr>
      <vt:lpstr>Arial</vt:lpstr>
      <vt:lpstr>Geometric</vt:lpstr>
      <vt:lpstr>Tools &amp; techniques</vt:lpstr>
      <vt:lpstr>Topics</vt:lpstr>
      <vt:lpstr>Installation and setup</vt:lpstr>
      <vt:lpstr>Installation and setup</vt:lpstr>
      <vt:lpstr>Creating projects</vt:lpstr>
      <vt:lpstr>PowerPoint 演示文稿</vt:lpstr>
      <vt:lpstr>Editing code and viewing issues</vt:lpstr>
      <vt:lpstr>Running and debugging</vt:lpstr>
      <vt:lpstr>PowerPoint 演示文稿</vt:lpstr>
      <vt:lpstr>PowerPoint 演示文稿</vt:lpstr>
      <vt:lpstr>PowerPoint 演示文稿</vt:lpstr>
      <vt:lpstr>Fast edit and refresh development cycle</vt:lpstr>
      <vt:lpstr>PowerPoint 演示文稿</vt:lpstr>
      <vt:lpstr>Editing tips for Flutter code</vt:lpstr>
      <vt:lpstr>PowerPoint 演示文稿</vt:lpstr>
      <vt:lpstr>PowerPoint 演示文稿</vt:lpstr>
      <vt:lpstr>PowerPoint 演示文稿</vt:lpstr>
      <vt:lpstr>PowerPoint 演示文稿</vt:lpstr>
      <vt:lpstr>Editing Android code in Android Studio</vt:lpstr>
      <vt:lpstr>PowerPoint 演示文稿</vt:lpstr>
      <vt:lpstr>Editing Android code in IntelliJ IDEA</vt:lpstr>
      <vt:lpstr>Tips and tricks</vt:lpstr>
      <vt:lpstr>Visual Studio Code</vt:lpstr>
      <vt:lpstr>Installation and setup</vt:lpstr>
      <vt:lpstr>Creating projects</vt:lpstr>
      <vt:lpstr>PowerPoint 演示文稿</vt:lpstr>
      <vt:lpstr>Editing code and viewing issues</vt:lpstr>
      <vt:lpstr>Running and debugging</vt:lpstr>
      <vt:lpstr>PowerPoint 演示文稿</vt:lpstr>
      <vt:lpstr>PowerPoint 演示文稿</vt:lpstr>
      <vt:lpstr>PowerPoint 演示文稿</vt:lpstr>
      <vt:lpstr>Advanced debugging</vt:lpstr>
      <vt:lpstr>PowerPoint 演示文稿</vt:lpstr>
      <vt:lpstr>Editing tips for Flutter code</vt:lpstr>
      <vt:lpstr>PowerPoint 演示文稿</vt:lpstr>
      <vt:lpstr>PowerPoint 演示文稿</vt:lpstr>
      <vt:lpstr>PowerPoint 演示文稿</vt:lpstr>
      <vt:lpstr>PowerPoint 演示文稿</vt:lpstr>
      <vt:lpstr>PowerPoint 演示文稿</vt:lpstr>
      <vt:lpstr>DevTools</vt:lpstr>
      <vt:lpstr>What is DevTools?</vt:lpstr>
      <vt:lpstr>What can I do with DevTools?</vt:lpstr>
      <vt:lpstr>How?</vt:lpstr>
      <vt:lpstr>Install and run DevTools from Android Studio</vt:lpstr>
      <vt:lpstr>PowerPoint 演示文稿</vt:lpstr>
      <vt:lpstr>PowerPoint 演示文稿</vt:lpstr>
      <vt:lpstr>PowerPoint 演示文稿</vt:lpstr>
      <vt:lpstr>Install and run DevTools from VS Code</vt:lpstr>
      <vt:lpstr>PowerPoint 演示文稿</vt:lpstr>
      <vt:lpstr>PowerPoint 演示文稿</vt:lpstr>
      <vt:lpstr>PowerPoint 演示文稿</vt:lpstr>
      <vt:lpstr>Install and run DevTools from the command line</vt:lpstr>
      <vt:lpstr>PowerPoint 演示文稿</vt:lpstr>
      <vt:lpstr>PowerPoint 演示文稿</vt:lpstr>
      <vt:lpstr>PowerPoint 演示文稿</vt:lpstr>
      <vt:lpstr>Using the Flutter inspector</vt:lpstr>
      <vt:lpstr>PowerPoint 演示文稿</vt:lpstr>
      <vt:lpstr>PowerPoint 演示文稿</vt:lpstr>
      <vt:lpstr>PowerPoint 演示文稿</vt:lpstr>
      <vt:lpstr>PowerPoint 演示文稿</vt:lpstr>
      <vt:lpstr>PowerPoint 演示文稿</vt:lpstr>
      <vt:lpstr>Using the Timeline view</vt:lpstr>
      <vt:lpstr>PowerPoint 演示文稿</vt:lpstr>
      <vt:lpstr>PowerPoint 演示文稿</vt:lpstr>
      <vt:lpstr>PowerPoint 演示文稿</vt:lpstr>
      <vt:lpstr>PowerPoint 演示文稿</vt:lpstr>
      <vt:lpstr>PowerPoint 演示文稿</vt:lpstr>
      <vt:lpstr>PowerPoint 演示文稿</vt:lpstr>
      <vt:lpstr>Using the Memory view</vt:lpstr>
      <vt:lpstr>PowerPoint 演示文稿</vt:lpstr>
      <vt:lpstr>PowerPoint 演示文稿</vt:lpstr>
      <vt:lpstr>PowerPoint 演示文稿</vt:lpstr>
      <vt:lpstr>PowerPoint 演示文稿</vt:lpstr>
      <vt:lpstr>PowerPoint 演示文稿</vt:lpstr>
      <vt:lpstr>Using the Performance view</vt:lpstr>
      <vt:lpstr>PowerPoint 演示文稿</vt:lpstr>
      <vt:lpstr>PowerPoint 演示文稿</vt:lpstr>
      <vt:lpstr>PowerPoint 演示文稿</vt:lpstr>
      <vt:lpstr>Using the debugger</vt:lpstr>
      <vt:lpstr>PowerPoint 演示文稿</vt:lpstr>
      <vt:lpstr>PowerPoint 演示文稿</vt:lpstr>
      <vt:lpstr>PowerPoint 演示文稿</vt:lpstr>
      <vt:lpstr>PowerPoint 演示文稿</vt:lpstr>
      <vt:lpstr>PowerPoint 演示文稿</vt:lpstr>
      <vt:lpstr>Using the Logging view</vt:lpstr>
      <vt:lpstr>PowerPoint 演示文稿</vt:lpstr>
      <vt:lpstr>Hot reload</vt:lpstr>
      <vt:lpstr>Introduction</vt:lpstr>
      <vt:lpstr>PowerPoint 演示文稿</vt:lpstr>
      <vt:lpstr>Compilation errors</vt:lpstr>
      <vt:lpstr>Previous state is combined with new code</vt:lpstr>
      <vt:lpstr>Recent code change is included but app state is excluded</vt:lpstr>
      <vt:lpstr>Recent UI change is excluded</vt:lpstr>
      <vt:lpstr>Limitations</vt:lpstr>
      <vt:lpstr>How it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176</cp:revision>
  <dcterms:modified xsi:type="dcterms:W3CDTF">2020-09-22T01:57:18Z</dcterms:modified>
</cp:coreProperties>
</file>